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  <p:sldMasterId id="2147483699" r:id="rId2"/>
    <p:sldMasterId id="2147483712" r:id="rId3"/>
    <p:sldMasterId id="2147483738" r:id="rId4"/>
  </p:sldMasterIdLst>
  <p:notesMasterIdLst>
    <p:notesMasterId r:id="rId6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16" r:id="rId21"/>
    <p:sldId id="273" r:id="rId22"/>
    <p:sldId id="274" r:id="rId23"/>
    <p:sldId id="275" r:id="rId24"/>
    <p:sldId id="276" r:id="rId25"/>
    <p:sldId id="280" r:id="rId26"/>
    <p:sldId id="277" r:id="rId27"/>
    <p:sldId id="278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15" r:id="rId52"/>
    <p:sldId id="303" r:id="rId53"/>
    <p:sldId id="304" r:id="rId54"/>
    <p:sldId id="31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 Light"/>
              </a:rPr>
              <a:t>Clique para mover o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206FE4D-6595-456E-9E64-7FC3533A9D28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2B71EED-327B-4391-A6B8-9DC0962817C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6CA61BD-50FD-49B2-B2D9-91BD76B807F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6CC4F65-9194-4098-BECE-4ACBB730712F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58B0C98-396A-4EA9-9BB6-F727E8E76044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FFC3FED-9325-4598-8BF9-7ABBE7DEFD6B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85A99F9-8D14-4709-8BE1-FE4380B4CC0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EE59451-623E-4A26-8DBF-4F5F892972B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latin typeface="Segoe UI"/>
              </a:rPr>
              <a:t>“Twitter Lite is now the fastest, least expensive, and most reliable way to use Twitter. The web app rivals the performance of our native apps but requires less than 3% of the device storage space compared to Twitter for Android.”</a:t>
            </a:r>
            <a:endParaRPr lang="pt-BR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2000" b="0" strike="noStrike" spc="-1">
                <a:latin typeface="Segoe UI"/>
              </a:rPr>
              <a:t>- Nicolas Gallagher, the Engineering Lead for Twitter Lite, notes: 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BF4D92F-7053-4A8D-B2B0-77EFD9EA616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175D308-9F79-46AB-9844-C5524643BDE3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9F09003-0F2B-4E5F-8388-1B8EA6FBD48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157CAC8-4EF8-42A9-8B26-66798773537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E890318-CEBA-49AD-93EB-6AFFE5F558FC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A64F8B7-6D41-4931-BC48-28C97541AB3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CA93B55-95B8-4681-82FE-EE06F99AB81A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DDFCC48-825F-4908-B0AA-2FF84B55139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AE9422A-ECAE-4828-8677-F433CDDA161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085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Definição da Google</a:t>
            </a:r>
          </a:p>
        </p:txBody>
      </p:sp>
      <p:sp>
        <p:nvSpPr>
          <p:cNvPr id="3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67FA0D4-2E79-4300-9F34-881A9CA60C7E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867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75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563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71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5718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582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5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2378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35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98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456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984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0321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0293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0887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2665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94897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282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088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9450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1332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3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3100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4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8438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99844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27060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1245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7904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802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4647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97339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33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80378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00757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7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669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0338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4362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85718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8922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C82EC-53DF-4C1B-AAB9-413035EDDB12}" type="datetime1">
              <a:rPr lang="pt-BR" sz="950" b="0" strike="noStrike" spc="-1" smtClean="0">
                <a:solidFill>
                  <a:srgbClr val="000000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000000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288C9849-54B6-45B8-9288-C1034DD03447}" type="slidenum">
              <a:rPr lang="pt-BR" sz="10300" b="0" strike="noStrike" spc="-1" smtClean="0">
                <a:solidFill>
                  <a:srgbClr val="50B4C8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1584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2280" cy="165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3200" cy="376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15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33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570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724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67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634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58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B1587876-B41D-40EE-A320-D5B399B73171}" type="datetime1">
              <a:rPr lang="pt-BR" sz="950" b="0" strike="noStrike" spc="-1" smtClean="0">
                <a:solidFill>
                  <a:srgbClr val="FFFFFF"/>
                </a:solidFill>
                <a:latin typeface="Calibri Light"/>
              </a:rPr>
              <a:t>27/04/2019</a:t>
            </a:fld>
            <a:endParaRPr lang="pt-BR" sz="9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50" b="0" strike="noStrike" cap="all" spc="-1">
                <a:solidFill>
                  <a:srgbClr val="FFFFFF"/>
                </a:solidFill>
                <a:latin typeface="Calibri Light"/>
              </a:rPr>
              <a:t>Adicionar um rodapé</a:t>
            </a:r>
            <a:endParaRPr lang="pt-BR" sz="95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0A8BEA85-14E2-41CC-85FE-33BFCABF6FA2}" type="slidenum">
              <a:rPr lang="pt-BR" sz="10300" b="0" strike="noStrike" spc="-1" smtClean="0">
                <a:solidFill>
                  <a:srgbClr val="FFFFFF"/>
                </a:solidFill>
                <a:latin typeface="Calibri Light"/>
              </a:rPr>
              <a:t>‹nº›</a:t>
            </a:fld>
            <a:endParaRPr lang="pt-BR" sz="10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222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hyperlink" Target="https://developer.chrome.com/multidevice/android/customtabs" TargetMode="Externa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astats.com/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pwa-directory.appspot.com/" TargetMode="External"/><Relationship Id="rId4" Type="http://schemas.openxmlformats.org/officeDocument/2006/relationships/hyperlink" Target="https://pwa.rocks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ziljs.org/blog/service-worker-a-revolucao-da-plataforma-web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7.gif"/><Relationship Id="rId4" Type="http://schemas.openxmlformats.org/officeDocument/2006/relationships/hyperlink" Target="https://developers.google.com/web/fundamentals/primers/service-workers/?hl=pt-br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developer.mozilla.org/en-US/docs/Web/Manifest" TargetMode="Externa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-status.mozilla.org/" TargetMode="External"/><Relationship Id="rId3" Type="http://schemas.openxmlformats.org/officeDocument/2006/relationships/hyperlink" Target="https://pwa.rocks/" TargetMode="External"/><Relationship Id="rId7" Type="http://schemas.openxmlformats.org/officeDocument/2006/relationships/hyperlink" Target="https://tableless.com.br/introducao-aos-progressive-web-apps" TargetMode="External"/><Relationship Id="rId12" Type="http://schemas.openxmlformats.org/officeDocument/2006/relationships/hyperlink" Target="https://mofluid.com/blog/10-best-progressive-web-apps/" TargetMode="External"/><Relationship Id="rId2" Type="http://schemas.openxmlformats.org/officeDocument/2006/relationships/hyperlink" Target="https://blog.minnisell.com/mas-afinal-de-contas-o-que-%C3%A9-um-progressive-web-app-8cd727a8fe46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recode.net/2016/6/8/11883518/app-boom-over-snapchat-uber" TargetMode="External"/><Relationship Id="rId11" Type="http://schemas.openxmlformats.org/officeDocument/2006/relationships/hyperlink" Target="https://www.windowsteam.com.br/" TargetMode="External"/><Relationship Id="rId5" Type="http://schemas.openxmlformats.org/officeDocument/2006/relationships/hyperlink" Target="https://blog.ionicframework.com/what-is-a-progressive-web-app/" TargetMode="External"/><Relationship Id="rId10" Type="http://schemas.openxmlformats.org/officeDocument/2006/relationships/hyperlink" Target="https://www.pwastats.com/" TargetMode="External"/><Relationship Id="rId4" Type="http://schemas.openxmlformats.org/officeDocument/2006/relationships/hyperlink" Target="https://vizir.com.br/2017/08/o-que-e-pwa-progressive-web-app-porque-isso-pode-aumentar-seus-resultados-mobile/" TargetMode="External"/><Relationship Id="rId9" Type="http://schemas.openxmlformats.org/officeDocument/2006/relationships/hyperlink" Target="https://developers.google.com/web/fundamentals/primers/service-workers/?hl=pt-b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0" y="3888000"/>
            <a:ext cx="4518000" cy="1746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  <a:spcBef>
                <a:spcPts val="1301"/>
              </a:spcBef>
            </a:pPr>
            <a:r>
              <a:rPr lang="pt-BR" sz="32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Conheça o futuro dos aplicativos</a:t>
            </a:r>
            <a:endParaRPr lang="pt-BR" sz="32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Imagem 5"/>
          <p:cNvPicPr/>
          <p:nvPr/>
        </p:nvPicPr>
        <p:blipFill>
          <a:blip r:embed="rId3"/>
          <a:stretch/>
        </p:blipFill>
        <p:spPr>
          <a:xfrm>
            <a:off x="5282640" y="1909579"/>
            <a:ext cx="6621360" cy="2469916"/>
          </a:xfrm>
          <a:prstGeom prst="rect">
            <a:avLst/>
          </a:prstGeom>
          <a:ln>
            <a:noFill/>
          </a:ln>
        </p:spPr>
      </p:pic>
      <p:pic>
        <p:nvPicPr>
          <p:cNvPr id="92" name="Imagem 91"/>
          <p:cNvPicPr/>
          <p:nvPr/>
        </p:nvPicPr>
        <p:blipFill>
          <a:blip r:embed="rId4"/>
          <a:stretch/>
        </p:blipFill>
        <p:spPr>
          <a:xfrm>
            <a:off x="144000" y="1224000"/>
            <a:ext cx="4374000" cy="246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57360" y="499680"/>
            <a:ext cx="697212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Android</a:t>
            </a:r>
            <a:endParaRPr lang="en-US" sz="5400" b="0" strike="noStrike" spc="-1" dirty="0">
              <a:solidFill>
                <a:schemeClr val="accent1"/>
              </a:solidFill>
              <a:latin typeface="Calibri Ligh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676800" y="2011680"/>
            <a:ext cx="695268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Surgiu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2003, mas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só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rodou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no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primeiro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smartphone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2008, com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1.5 o Android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disponibilizou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sdk</a:t>
            </a:r>
            <a:r>
              <a:rPr lang="en-US" sz="2000" b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para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comunidade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desenvolvimento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possibilitando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criação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spc="-1" dirty="0" err="1">
                <a:solidFill>
                  <a:srgbClr val="262626"/>
                </a:solidFill>
                <a:latin typeface="Segoe UI"/>
              </a:rPr>
              <a:t>terceiros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Esses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poderiam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ser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desenvolvidos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através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linguagem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programação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Java.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Por ser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linguagem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popular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época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até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hoje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trouxe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interesse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desenvolvedores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hoje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Android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gama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124" name="Imagem 3"/>
          <p:cNvPicPr/>
          <p:nvPr/>
        </p:nvPicPr>
        <p:blipFill>
          <a:blip r:embed="rId3"/>
          <a:stretch/>
        </p:blipFill>
        <p:spPr>
          <a:xfrm>
            <a:off x="8100000" y="1198440"/>
            <a:ext cx="3448080" cy="402120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iOS</a:t>
            </a:r>
            <a:endParaRPr lang="en-US" sz="5400" b="0" strike="noStrike" spc="-1" dirty="0">
              <a:solidFill>
                <a:schemeClr val="accent1"/>
              </a:solidFill>
              <a:latin typeface="Calibri Ligh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Conhecido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um dos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melhores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sistemas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operacionais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mundo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famoso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sua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segurança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estabilidade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e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confiança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é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raro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vermos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episódios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colocando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sistema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melhor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e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protegido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mundo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19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endParaRPr lang="en-US" sz="19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2007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principais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motivos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levaram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o iOS e o iPhone a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fazerem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tanto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sucesso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: toque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na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tela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e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exclusão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teclado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(um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erro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segundo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Steve Balmer,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executivo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da Microsoft. </a:t>
            </a: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endParaRPr lang="en-US" sz="1900" spc="-1" dirty="0">
              <a:solidFill>
                <a:srgbClr val="262626"/>
              </a:solidFill>
              <a:latin typeface="Segoe UI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Sua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loja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possuí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critérios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1900" b="0" strike="noStrike" spc="-1" dirty="0" err="1">
                <a:solidFill>
                  <a:srgbClr val="262626"/>
                </a:solidFill>
                <a:latin typeface="Segoe UI"/>
              </a:rPr>
              <a:t>elevados</a:t>
            </a:r>
            <a:r>
              <a:rPr lang="en-US" sz="19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19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9" name="Imagem 128"/>
          <p:cNvPicPr/>
          <p:nvPr/>
        </p:nvPicPr>
        <p:blipFill>
          <a:blip r:embed="rId3"/>
          <a:stretch/>
        </p:blipFill>
        <p:spPr>
          <a:xfrm>
            <a:off x="504000" y="271800"/>
            <a:ext cx="3168000" cy="635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Windows Phone</a:t>
            </a:r>
            <a:endParaRPr lang="en-US" sz="5400" b="0" strike="noStrike" spc="-1" dirty="0">
              <a:solidFill>
                <a:schemeClr val="accent1"/>
              </a:solidFill>
              <a:latin typeface="Calibri Light"/>
            </a:endParaRPr>
          </a:p>
        </p:txBody>
      </p:sp>
      <p:pic>
        <p:nvPicPr>
          <p:cNvPr id="131" name="Imagem 4"/>
          <p:cNvPicPr/>
          <p:nvPr/>
        </p:nvPicPr>
        <p:blipFill>
          <a:blip r:embed="rId3"/>
          <a:srcRect l="30573" r="31558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A Microsoft não queria deixar de ter seu próprio sistema operacional mobile e foi lançado em 2010, (talvez um pouco tarde) o Windows Phone.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Com seu diferencial de possuir a interface metro, integração nativa com a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Cortana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Office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 e o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Windows Desktop 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não foi o bastante.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  <a:p>
            <a:pPr marL="285840" indent="-2854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Seu suporte foi encerrado em 2017 e foi substituído pelo </a:t>
            </a:r>
            <a:r>
              <a:rPr lang="en-US" sz="1900" b="1" i="1" strike="noStrike" spc="-1">
                <a:solidFill>
                  <a:srgbClr val="262626"/>
                </a:solidFill>
                <a:latin typeface="Segoe UI"/>
              </a:rPr>
              <a:t>Windows 10 Mobile</a:t>
            </a:r>
            <a:r>
              <a:rPr lang="en-US" sz="1900" b="0" strike="noStrike" spc="-1">
                <a:solidFill>
                  <a:srgbClr val="262626"/>
                </a:solidFill>
                <a:latin typeface="Segoe UI"/>
              </a:rPr>
              <a:t>, mas que infelizmente não teve apoio dos desenvolvedores, não possuindo tantos aplicativos quanto seus rivais.</a:t>
            </a:r>
            <a:endParaRPr lang="en-US" sz="19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00360" y="2405520"/>
            <a:ext cx="90028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Imagem 133"/>
          <p:cNvPicPr/>
          <p:nvPr/>
        </p:nvPicPr>
        <p:blipFill>
          <a:blip r:embed="rId4"/>
          <a:stretch/>
        </p:blipFill>
        <p:spPr>
          <a:xfrm rot="247200">
            <a:off x="10176120" y="420840"/>
            <a:ext cx="1736640" cy="114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066680" y="653400"/>
            <a:ext cx="10058040" cy="109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Na </a:t>
            </a:r>
            <a:r>
              <a:rPr lang="en-US" sz="5400" b="0" strike="noStrike" spc="-120" dirty="0" err="1">
                <a:solidFill>
                  <a:schemeClr val="accent1"/>
                </a:solidFill>
                <a:latin typeface="Calibri Light"/>
              </a:rPr>
              <a:t>visão</a:t>
            </a: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 do </a:t>
            </a:r>
            <a:r>
              <a:rPr lang="en-US" sz="5400" b="0" strike="noStrike" spc="-120" dirty="0" err="1">
                <a:solidFill>
                  <a:schemeClr val="accent1"/>
                </a:solidFill>
                <a:latin typeface="Calibri Light"/>
              </a:rPr>
              <a:t>usuário</a:t>
            </a:r>
            <a:endParaRPr lang="en-US" sz="5400" b="0" strike="noStrike" spc="-1" dirty="0">
              <a:solidFill>
                <a:schemeClr val="accent1"/>
              </a:solidFill>
              <a:latin typeface="Calibri Light"/>
            </a:endParaRPr>
          </a:p>
        </p:txBody>
      </p:sp>
      <p:pic>
        <p:nvPicPr>
          <p:cNvPr id="136" name="Espaço Reservado para Conteúdo 4"/>
          <p:cNvPicPr/>
          <p:nvPr/>
        </p:nvPicPr>
        <p:blipFill>
          <a:blip r:embed="rId2"/>
          <a:stretch/>
        </p:blipFill>
        <p:spPr>
          <a:xfrm>
            <a:off x="1688040" y="1811520"/>
            <a:ext cx="7923960" cy="449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3"/>
          <p:cNvPicPr/>
          <p:nvPr/>
        </p:nvPicPr>
        <p:blipFill>
          <a:blip r:embed="rId2"/>
          <a:srcRect r="877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 algn="ctr">
              <a:lnSpc>
                <a:spcPct val="85000"/>
              </a:lnSpc>
            </a:pPr>
            <a:r>
              <a:rPr lang="en-US" sz="48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Como </a:t>
            </a:r>
            <a:r>
              <a:rPr lang="en-US" sz="48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encontro</a:t>
            </a:r>
            <a:r>
              <a:rPr lang="en-US" sz="48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apps </a:t>
            </a:r>
            <a:r>
              <a:rPr lang="en-US" sz="48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atualmente</a:t>
            </a:r>
            <a:r>
              <a:rPr lang="en-US" sz="48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?</a:t>
            </a:r>
            <a:endParaRPr lang="en-US" sz="48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4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Hoje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dia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fácil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localizar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um app dentro de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uma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loja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vamos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exemplificar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com a 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Google Play Store.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pesquisa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por </a:t>
            </a:r>
            <a:r>
              <a:rPr lang="en-US" sz="1500" b="1" i="1" strike="noStrike" spc="-1" dirty="0" err="1">
                <a:solidFill>
                  <a:srgbClr val="FFFFFF"/>
                </a:solidFill>
                <a:latin typeface="Segoe UI"/>
              </a:rPr>
              <a:t>Whatsapp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verifica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requisitos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versão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do Android,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espaço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de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armazenamento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permissões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e etc...</a:t>
            </a:r>
            <a:endParaRPr lang="en-US" sz="15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Clica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instalar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sendo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assim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é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verificado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se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está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logado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começa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a ser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feito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o download do 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.</a:t>
            </a:r>
            <a:r>
              <a:rPr lang="en-US" sz="1500" b="1" i="1" strike="noStrike" spc="-1" dirty="0" err="1">
                <a:solidFill>
                  <a:srgbClr val="FFFFFF"/>
                </a:solidFill>
                <a:latin typeface="Segoe UI"/>
              </a:rPr>
              <a:t>apk</a:t>
            </a:r>
            <a:r>
              <a:rPr lang="en-US" sz="1500" b="1" i="1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alguns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minutos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começa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a ser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instalado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confirma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algumas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permissões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e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só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assim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você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poderá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500" b="0" strike="noStrike" spc="-1" dirty="0" err="1">
                <a:solidFill>
                  <a:srgbClr val="FFFFFF"/>
                </a:solidFill>
                <a:latin typeface="Segoe UI"/>
              </a:rPr>
              <a:t>utilizar</a:t>
            </a:r>
            <a:r>
              <a:rPr lang="en-US" sz="1500" b="0" strike="noStrike" spc="-1" dirty="0">
                <a:solidFill>
                  <a:srgbClr val="FFFFFF"/>
                </a:solidFill>
                <a:latin typeface="Segoe UI"/>
              </a:rPr>
              <a:t> o app.</a:t>
            </a:r>
            <a:endParaRPr lang="en-US" sz="15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360000" y="936720"/>
            <a:ext cx="328536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Quais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são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problemas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comuns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44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4614480" y="465221"/>
            <a:ext cx="6815520" cy="596766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fazer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analogia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pacote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muito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espaço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físico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só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35.74 MB, um outro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consome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445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MB (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cache</a:t>
            </a:r>
            <a:r>
              <a:rPr lang="en-US" sz="2000" i="1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lojas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disponibilizam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atualizações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instantâneas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vezes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até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encerram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nada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enquanto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atualizar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cada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plataforma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vezes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possui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atualizações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rápidas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que 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outras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gratuitos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muitas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propagandas.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2"/>
          <p:cNvSpPr txBox="1"/>
          <p:nvPr/>
        </p:nvSpPr>
        <p:spPr>
          <a:xfrm>
            <a:off x="212035" y="936720"/>
            <a:ext cx="3433325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benefícios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dos apps</a:t>
            </a:r>
            <a:endParaRPr lang="en-US" sz="44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nativos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possuem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inúmeras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qualidades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além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performance, boa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aparência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usabilidade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Possuem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acessibilidade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enorme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hoje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dia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é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praticamente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cultural,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facilmente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encontra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um app,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alguns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fazem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parte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até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dialeto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das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pessoas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ganhando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até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versões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adaptadas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carinhosas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`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zapzap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`.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É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possível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acessar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todos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recursos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dispositivo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móvel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garantindo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gama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possibilidades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muito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maior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F8F705FA-A687-4182-84B2-9667415DC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2" y="643467"/>
            <a:ext cx="4679695" cy="5571066"/>
          </a:xfrm>
          <a:prstGeom prst="rect">
            <a:avLst/>
          </a:prstGeom>
        </p:spPr>
      </p:pic>
      <p:pic>
        <p:nvPicPr>
          <p:cNvPr id="1026" name="Picture 2" descr="data:image/jpeg;base64,/9j/4AAQSkZJRgABAQAAAQABAAD/2wCEAAkGBxMSEhUTExMWFhUXGR0XGBgYFyAbFxcaHR0YHR0YFhobHiggGBolGxgYITEhJSkrLi4uGB8zODMtNygtLisBCgoKDg0OGhAQGy0mICUtLS0tLS0tLS0tLS0tLS0tLS0tLS0tLS0tLS0tLS0tLS0tLS0tLS0tLS0tLS0tLS0tLf/AABEIAM0A9gMBIgACEQEDEQH/xAAcAAABBQEBAQAAAAAAAAAAAAAFAAIDBAYHAQj/xABTEAACAQIDBAYDCwcICgEFAQABAgMAEQQSIQUxQVEGBxMiYZEycaEUI0JSU4GTsdHS4RUzkqLB0/AWF0NUYnKy4iREVWNzgoOzwvE0JTVko8MI/8QAGgEAAwEBAQEAAAAAAAAAAAAAAAECAwQFBv/EACcRAAICAQQCAwACAwEAAAAAAAABAhEDEiExURNBBBQiBTJCUmEV/9oADAMBAAIRAxEAPwDFZzzPmaWc8z5mm1NPhHRUdlKrICUJ+EAbEjwvx41ufO7kec8z505CTxPnTUF6s4XDlidazlOjtw/HlNJ0RhT8Y+f40yQkG2Y+dF8DshpGyhlGl9b1T21gDDIEYgkqDces/ZThKyfkYZY/RR7Q/GPnS7Q8z51tdmQRvHBj2RSuHhkWZbCzSx2EQYbiX7RD/wAtVp9mKsU0GZ+0WBca72Xs3JCnJYLmAAfQ5rXvpVWZ+J1dmUznmfM0s55nzNNpUzntjs55nzNLOeZ8zTaVAWx2c8z5mlnPM+ZptKgLY7OeZ8zSznmfM02lQFsdnPM+ZpZzzPmabSoC2OznmfM0s55nzNNpUBbHZzzPmaWc8z5mp8Ns+aUExxSOBoSiMwB5EgHWm4rASxAGSKSMHQF0ZQfVmAoKqVWRZzzPmaWc8z5mm0qCbY7OeZ8zSznmfM0T6O9Hpsa7Rw5MyrmOdsotcDSwPGhs0RRmU71JU+sGx9ooKqVWeZzzPmaWc8z5mm0qCbY7OeZ8zSznmfM1LgcG80ixRLmdjZVHHjx03A1HPCyMyMLMpKsORBsR5ige9WeZzzPmaVNpUCtl7YksCzxtiULwhu+o3kftANiRxFaLpNLhRMXmgnfOA0ci4hezdNy9naKwUDTLw+vH04uSACSQL2F9BfU2HC5pNGkclRaJYY8xYqLLfS51A10POiGz4CCfVVLBShQbm1EsHikue8N1c+RO2ez8PLHRFNoJ7OnET5n3WI01oR0pxayzBk3BACTpc3arGKxaZfSG+g2NcM1weH21WEx/kZpqk+jyPFyCNog5EbkMyX7rFdxI5irD7ZxDQ9gZnMQAGS+lhqBfeQOV7UQglwwRToGeN8+rDKwTIF0352u/HeKu4iXCDMo7IIxiLBbkhBI2YK1+82QjcAbbxe9annqLrkygpVoIYIXxEC2iNw/aBCey0EhTW9/RAvb6709PcvHsb2XtbFsoGQ5vc2urZrc9bW0vVWR4mZyvWUjeCPX7aL54TPZciIIrI2oHa9lcMzcCJeO4WFEsXjYOzeNWjY5GIJue8ThSxVjrmOWU34laVjWNP2ZWlWnxOJwmZ7LE+uYM2Ykk4hw1zfX3ix9u+qe0hhhG/ZmM/ENyZc/aG+bh2fZbj6uN6dieOvYEIpWrTPiMNIO92edUiVC1wrEYex7U8VEiqOHlep4osKApYLlLSZASREWAwufLmPo37UAnlzApWNY0/ZkwPD8K8rQbFOHvOHZVRiVALEHs+8RY/CswThe4B0FVtsGELC0PZhhvC3Y6BLFid92zaFQRrvFqLF41V2CAaVEtrOJpmcOuqx3JNrkRJmtp8ZSD4kUOdbEi4Nja41B8QeVMiUaOy9TkyjBOCwv2zaX13JRbpnj8IhwrYgqYxPxFwD2cmVmHIEjXhXArUgKnTudcfl6YKNF7bcitiZ2QgqZZCpG4gsxBHhaqVKlVHJJ27DXRDbZweJElyFZTG5AuVDbmA4lWsbcbEcauJ0Mxs8jlFEoPvgmDDs5QxvmRjpmOpI4cazNXtmbZxGHv2E0kd94VtD613eylRpGaqpcFXEwNG7RuLMjFWHIg2I08RUdPnmZ2Z3JLMSzE7ySbkn1mmUzJ1ewQ6Nx5sVCMkkl29CJssh0J7rXGW2+9xoDqKr7RW0sgystnYZWN2XvHuseLDcTzqGGRkYMjFWBuGUkEHmCNRXjMSSSSSdSTqSeZPE0Ft/mjylSpUGYwyDmKZ7oX4w869ixWRlcBSVIYBhdSQb2YcRpX0D0RxWC2hh1mjghB9F07Nbo43qdPnB4giif5Pan/ABsIe2fPbYtBvdfOm/lCP5RfOvpeLA4NndBBCWjIDjsl7pYZh8HW4PCrH5Gwv9Xh+iX7KjWZ/Rh2z5g/KMfyi+dIbQi+UXzr6fOxsJ/V4fol+ykNjYX+rw/RL9lLWH0Yds+YPyhF8ovnS/KEXyi+dfT52Lhf6vB9Ev2UvyNhf6vB9Ev2Uax/Rh2z5gG0Y/lF869GMjPw186+nvyNhP6vB9Ev2UhsXC/1eH6JfspqYfRh2z5jGJQ/CHnThKp4jzr6M2bHgpwDHBHYoHBMAAysWA1K2vdW03jS+8XvfkfDfIw/RL9lPXHoa+Dj7Z8z5xzFeGQcxX00Nj4Y/wBDD9Gv2UjsfDfIxfRL9lGuPQ/o4+2fMTYpBvcedeNtBOMg00He3erzr6e/I+F4wQ/RL9lL8jYX+rw/RL9lJz6RP0Yds+X/AMoRfKL5162Nj0u666jX1j6wa+ksNBgJJpIEigaSIKZFES3TPcrfu2uQCbernV78h4b+rw/RL9lLWxfRh2z5e93x/KL51Kk6tuYH56+nPyHhv6vD9Ev2V6uxcOP9Xh+jX7KNY/ow7Z80rGx0AJr3sW+Kd9vnrvPTfYeHODmfskVo42dWVQCMoJtccPDxric+KFtOI1t5m/11rCpG+P8AjMU1dsoFTe1jflUwwMtr9m3lRDA7ExEkTYhYiYluc2moG8gXuQONq1Wz5E7MEr4gb7b+BPDhes8k1HjcJfxWNLaRgzhZBvQ+VNMR32Om+tbiXv3RfLe9r2O7f67UIxiXGvE6X/bS1OrOOXw43yAzKOdNbEoDYsL03Exjxvx00G+1jvPDl89B5geBt7KqLbJXxIt8hU4+P46+dL8oR/HXzoLFBci4uB9vhVqPZgOpIA8eettOOo+a9aKLZ2R/i4tchD3fH8dfOlQrE4QZu4CF4XsW+cgc6VGlh/5ce2Pllrrn/wDnhyTjf+j/AP2rmGMwrIsefKLjtUsAScxAsx4WyE2P7a03Vv0yGzp5WljZ457ZsgAZWBYgqNAR3209Vqwc7VM9LJFtbHZXSdMTiwMLK6T9nlkVosi2jCHOGkD6HXRTpQNtm4x42BwjjLh8LAVd427Ts5GMxRVlAbukEByA24g7jMOtzBfJYn6Nfv15N1vYJLFosSL6D3tfv+NSc+iXRVh6KTPC6yYc92HFCFXKdx3kDQZQjZEYDcRotuFFdi4RztF1zBooQMQRe5TESoIihtoLKkj25zg+upD1vYFt0eI/QX79XIusbCakRTi+p7ijXx79NquQ0S6PcRsaU4iZvc7dqzu0eL7QAIhiyqlg2cgNp2eXKT3r3odB0akbKowjQx3wwmRnUiZklDSSnI5zDJcFm7z5tRpRX+cbDcY5x/yL9+k3WNhQL5Jv0V+/RpZL2BjdEpkAOHjEMvbYsLIpAyQPFiBAuhv2YdoSEG4gGwtRrohs54pZWGGbDRGONezLKc0qmQvJZGZdQyjOTmbLqNBevJ1jYZVVuynIKltFU2AOW7WfTX9lV2608GPgT/or9+npfQLfgFT7HmhhDTx+9CHCJIjSIokyT4gyRXZguokj0YhW3Xqo+zZsThj2GFLRl8X2QUxExuXAiKlpOzVRZu+mYiwCkC9zD9bOAOhjnsdNUW3z9+lH1s4ECwjnA3aIv36WllaJdGg6L7JMTzzSR5ZZHHeJBYoI4ha9zYZ1bTnc8b0K6V7InlmkZYGlLRRph5Qyj3LKGkzyHMwK6MjZkBJCFTwvSk64cAu9MR+gv36ZH1zYBiAI8Rc6fm1+/RQaX0XumuG7XFwocMcTfC4iyAoLPnwwV++ygWJPeGovcVBhdh4pMXHIYi7gJnxDlWXSDIShDrKoMguYirKblrgm4uYbrEwsh7sU1918i+V89W5OnOHHwZPJfvVk80Fyylim/RW6JbBxOGxUrSlHR4YgZFXKZZQ87OxBckG8lzpbvKB6JrYuNDWV/l7hviS+S/fr1+neHAJyS/or9+jyw7E8cl6CMuLcKpL/AAnBtYM2V8osCCDpwFj40psY4YgOL6gDQrbs2bPe17ZgBfdWSPXBs/5PEfRr9+mnri2eP6PEfRr9+q1LsgPdKsQTsvGsTmKwTC5IINkbcVABHzc6+aZMWVJUjXkfHUeyuq9O+trDz4OXD4aGXNMpjLSBVVVbRjYMSTYkD11xt5BkVQTe5LAgWB4ZTvIy8/xq4y6NcbaN/s7pxOuDGFXIQQUvlOdVPC+5r3OttKOdGNniaISM5APogAaAaa39RrlOGc6a28TuHlRHB9JcRChjjkKqeFgSL77E7qxzY5tfjY7sTxxTtcmzxmMUO6sdQxGm4EE7r8KFY7HKTpou71eOn41k/wAosd5O/wDj11ahx8hV0X0XsW0GuW5Gp3C/D1V044fn9HI8WNlqaQXOo9fOocTEAEIdWzC5A9JDexVgdx5HiCPGqxjfjoDz9tTYfCg3Nybamw/jjp89WpRT2M1iinZLDCbZrG17Xtpffa/OwojECfHS2vIbh+ymrIlgI1YCwLAm4L2ILaeuw8KMbGxcKsxmQuoWwVTY5jaxNEclHXF6VsCzgHkJslzv03+zhrSq32hGoYr6ib+q9Ktrk96E8qADqKKbNwwQBiASfjcAeQ5+NVp8EIgudrsbELyB4t9lTE3Og15n6/CvPzOjgwZp8MLROh07vGmTYS2jAEMPWBf17j6qiwkgNxoQNNw9tTmIZhY29XP+6ayw5KdM9THuRyYMROI1cFDaTNa1iwsRffYZa0OGyCMG12vf1j+BWc21icpQG2hJ/skG3LUbrc9PVT8BthVI+F3R6XA2FwPAG9deWSnQ8kE0GMRMF1UWFyd/HlfwFUpscmQg7+BN9PVVHG7RHEX1vvtcaaeGnG1Ap8eSdDv8vwFDltseRmg1I1mwY3xU6YeN8na3Rz/ZHfY2G/RN1dA/muwnGXEfpJ+7rnHVgx/KuG5e+bjcfmZK6x05ZpRFhESV+1JeQRMquscY0ILMoF5WiG/UZq58uSalpTozjKS2B3812DP9LiNP7Sfu6km6tsI1i0k+iqo7yDRRYbo+VVpuk81sOxl7JigEsQCFzMJDHIuVx76oYEZY3DjQ63FM2xt2W2NjMyyZYcSRHlRkQRqcokQgSIf74ZXvoRcVnqy9mvkn2ey9UuCbfLif0o/3dLC9UeCRswlxBtzZP3VWztaU4s4f3RYMSiJGqEoBDmzOrKHQhrkSd6MgqtgTQfZG38SI8Ki4gf8Ax8O6mVox20jFhLGxK5nKZVSyWYE3a96T8jXIeSfZoougeHXdJN+kn3Km/kVh/jy/pL9yoOkcUvu6KWG5eLDyP2YOkq9pEGjPiVJyngwFZ/D7fmWGLsZFiVkkljMpRBLIZ5QI3zqWsFy3VLN3/CsfAnuUvkZq/saKToVhV7zSyADeS6Ae1Ks4foph11DO3rYH6lrO4mFpJ0ikxDuBtEho2EbBV9zyOt1Mfo6aX04jXWq+x9oyQwgwhe0XDYTs48gvOzSYkdhe1wCF0PwNW3Xu3gTB5sj/AMi/L1U4JizZ5xck2DJYXN9Pe91RnqlwJ/pcRy9NP3dGMRtZxgYpRPq5jEk+QARBmAkbKRZctyveBy2717Gs2u0XjEjwyq5y451myIxYrLhgrXAy2IYmwsDaqjB9malInl6m8Cf6XE/M8f7qoR1K4D5bF/px/uqL4vamJTFjD+6AMrRKO0MamdXIzuFyZmYXYDJYAoMwNzQ/BbXkjhVGxxjAWdu0cRszSpKQIDdbaL3sgs5zixAFWlNLZj1T7G/zOYLLl7fF2ve2eO191/zXKoj1KYD5bFfpx/uq0m2dqOq4TPP7kE1+1aydw9kXygyKVFmHKg8XSPFs8IMiRkpCyh8iLPndg5ysC57oFlQgqWF7g0assvYa5v2RYXqg2epDLJO1jfVoyDY8fe9RpuqdeqjBC/vuI1N/SQW37rRj+BVKfb74aBQkvZle3lCnIolPumUZRmBaQ2GqplIDA5tRWl6R9p7rw4jxDRZ451Qd3I0loygIZTmO82veym1taG8ifIap9gjEdVeEdUVp8VlQEKM8ZsCSTa8XM/VVc9UGC+WxX6cf7qtJ0Z2y+IBeQ5M5PZREWYCMIspItc2mZl5WC86F4jbWKHuhQ2uGuruUFj2kilJRpr2eHuxA0JOu6o/bfJOqV8lSHqpwQGkuIP8Azx/sjqv0g6D4DCwPLJLOABYDMl2Y+ioHZ6kn9tafohMCs0aSCWGOQLFKAoDgorMLoAjkOzXYAb9dQTXPOuXHt7pSK5KrGrAcAWcgnxNl31UNWtKylkle7Mfi2ZCARrYH5iAR7CPOvKomU76VexZn5WXcl1tzHtPGooJddd43+HH7aqFrWyyE+u9/rqeGNjmzHXQAg62sDy1GvGvKnutwi9LCmzYtSQAdfsokhCnM4AIve/AXtc8LfjWWixMyuVUg+tRbcPbru8auP2jjNJJYDhw/geN6x0vs7IfIpbE+LjaUySAHLGu8DdcixI4XJHmKCrijxt84onNjgsbRg6ZTe1ze+vePE3oJCxDAkHQ8q1g2H2GETixJYZVvbfuvUm1MGtxkCsqC2ZTYkC5uRffcn12FRZQ4YiwOpsR3iNKaMZdQpuVXRRuy3uTbT42v2V0+RLaRzt63ZqerPJ+U8MFWxHanff8AoX5iu9ZRXAOrFMu1cMTrcSWPP3l/tr6Arkzu5GTG5BypZByp1KsbENyCvOzHKnXpA0WB4VFLIOVOpUANyDlS7McqdSoHY3IKWQcqdSoCxvZjlS7McqdSoEVZ8ErujkXKXK6nTMMpuOOh41YKD+P2U6lRY7GGMcq9KioNoxZ43W1yQbDxtpVRoGEuYKbHee7usPRPpA34brXoEXvcyZxJlGcKVDcQpIJA8CQD8wqTIKBvgntopG7NbKS5Had6xNiLsm/l4URnaXKuUKSRZr8D8YcwDfSqSt0EnSstC24W5VxDrj/+4f8ARi/xy11/Z2DK99x3tba3tfexPFm9gsK4/wBcJ/8AqB/4UQ9sp/bWkFWSo7hjlw5IxNKkaVerF7bmU8i1PStif3NlN2zcPgG3sqtLtEAnKwCiwuRcnS2ouLbqMjaDh0cWGUqy6XXMDcZgd48K7z0I6QQbRw4lVVDg5ZU4o43j1HeDyrzMf7/sdkorhHzRh8R3iQ6seOu++lv48KmmnAY5iublcabuf8a19OvtjCCSeIkdph0Esi5dQhBYMPjaDhT/AMowdokYjclwGBEZK2IJuW3DQcfAb9K2UalY4LS7R8wx4hS5BIF7XF+GvlvHnVyN1uLlNedvttX1DEkbXsFNtDa2h5GpPc6/FHlVbocm5O2fKm1ZljkvGyaDgQRw8fHhTI5ECmVZEDa5lIutmFhlve5N39VgRX1d7nT4o8q89zJ8UeVS4tsTW58obLxDCRHjfKyMCCp7wO8ZeV93jfxrpmA6aY+SN0E0AljCkAx9+Qa5hkA0Omlt+vrrofTjZEMmDmLRIzRo0iEqLhlBIKneDpb56+f8Rj5bGOZEz2sCyDtByIItrbW9ZuFuiJbcmsxnWRj43ZHZVZe6VMS3zDTnupn85W0CRZ47WF/ehWFxUh8bnidbeP8AHOoMPIwYa7z5XrfTjjJJolvbY7fgOlWIkjV+0UkgfBG/j6taB9J+sDGQMqxSR3sS10BsbXArBwY+RLhHYX32O+quMQ8TqdfYda68yw+P8wVnVk+TinjUYwp9mvbrO2iJEXPHY7/ehXuI6y9o58sbRnTX3ob6xk599T5vrNWZkswbS3G5sF/CvIVHNRr8H1j7RNw7xX4WjFvO+tPg6xdo94M8ZI3WjFv/AHrWVw0i3IuL8OAt/BryNlZibnn9vzaVolFgbM9YGPuO/Hb/AIYqjF1l7QJILx6Mw/NDhb7TWenk0A+qqWFHmWc/4aJqPpDSRtP5xtofHj+jFSR9YW0Dpnj+jFZC1TYaYowYaFTcacRU0rCkaqfrA2ihsWQHkYgDVZOsvH6Fnjtc397HDh7RQHaGMeZy7m7HeeHlVX/V29f7RQoxKSRqD1m4+188fgOzFXpusDHBSQ6Xtp72K50OXKi8mKUR+OXlp89ODhTsp490b/Z/SXaJQNLLGCbEKsI3EDfehW1enm0YWADxsDx7NR+2p8NtOOSJSGG4aXGlZbb2JDsAuoHGuKEpOW56fyvj4I4E48hT+cnaR/pIh/0gTWU2niXlkMsrl5Ha7M3HQ8BuHhT5oShswKnf3hY+2qs7Kbd4D1a11Y5b2eNJbUe4mLKQAb0qjsvJj7PrIpV2fZXRh4n7IlBO5bm24NYn5q611AQFDjAwIPvJsd/9NXITG172/j5q3XVd0ixcGKZY8O+JEqjOq91lyk2YFjlAGYjvEb/PmjJtndOCgzp3SHotNK2LlhKrM4AhJOjqYRHJHJbUK3sIVuFVsR0bxTYqNwigJJEwkUxiyLFka5KmUvmLaBguW3G4JodIsVx2XifpcN+/px6Q4n/ZmJ+lw37+ui0Ip9EtgywSRs0SRdlhxA7KwJxD3U9q1tbDKxu3evK3rOufcazv8oMT/s3EevtcPp4fnqmTbWIP+oTD/qQ/slo1IVj5J3CqSxNmcW3M9nsALLa9uGl68xOLcFirXIvZQO6RkY5ufpgD5rVD+XsTcj8mz6ce1w9j/wDuvS/L+J/2biPpcP8AvqWpDI+kcxbZuL3MRDKATYhu4ddwBHDdwr5zl2k7/nQGK3ygqqhRpusBYabq730pxuPxEDwQ4B17QZS7yw6KRrYCTfa41rk2P6u9qMxtgyfHtYeX/E53rGbbdImSMi9213cAB9dWIcESdOV60cPVxtMb8E30sP72j2x+r7Fr+dwpF9LiSPTykrKbkuEEIanuYWJLnKSQw8ARf/1XuIwrAXLXAB0t4EftrbN0Bx57Q+5zfuZbSRa2y5jq+lrGocR0C2iVIGFN7fKxfvKbyZHsDhp4MXiF9+j05ftpuJmu9ibAaW3VrZurraLMre5mFuU0QPrvnqSPq6xw/wBTv/eljJ9kgHspbgosyWBw5kJsQNNSdw8herj4R09GzDiSCoH6VvZWvXoHj0hVVgOZ2LSKJIgFt6IBz89dKrjoFtC//wAQk8zJET59pR+7K0pIyxRmOsij+6pb27vbT44gtgMx3klgBqbbgCeVbOHq5x7b40UeMgJ9mntp2N6GLhVDYqbs8xsLJe55AhjrTbrkKsxxWvAlaLsdnqfzk0nhlyjzAB9tTR7TwSejhc3943+sn6qh5OkNQ/6ZYLrbjypQ7NlYZQrtruym3t0rVSdKZB+aijjHIC/1AVVbpJieaD1J9pNJyl0C0r2UIeimKYXyhR4sB+z9tXMP0FlYgNJH/iPzXNvZUOJ21iHFmmNuQCj6hUWD2lIjq3asbEG2bf4aVDU/RacW1YX2j0L7FcxlLAb7WFvZWax2HjA7ua413t/6rQ7W26Z0MaqQXBFyxO4E2Hrtb56ycEF75lGYczm4es1KbW8mbZYQ2UD3be1JMTJ2kzXcKEBsu4brW9ftqisTW0B+o+dqLYLCOxIIsBextlBsCfmF6rmMqxJIsRuGuvzbvxq9fpGPh9srLhn4G3gT9gpU6SO5uA3zcfOvau79hoj0DTIb2ut6651Bp3sYTlJtELjx7XT2CuWx4thm3HUnjz9ddd6jnJOKud4iP/drWFJoxUm9rNfN0mIxj4XPhkKtGFWSQiWTOoY9mvG1yKKYPbkUrQqpN5o2lTQi6IUVieRvIunjUf5GdZ5Zo52TtShdMisDkUKACdRcCq2yOjIgmjk7Z2EUckUSFVAVJGRyCQLsR2agE8PHWuoodiOlkCuUOf0pEz9m3Zl4keR1VtxKrG/zgjnUk/SSFGKksWCxPlCkswmLrGFA3sSjacLa6UKx/RNjNDlcnD9vPK8ZCjJ20OIVirekbyS3twztyFvX6Dq4btp2lYrCoLRplAgMhS6WyvftWzX330tpQAQXpdhyQO/bI8jExsBEsbMrmU7kyspFj816ubL23HiC6qHV0VWKSIUbK+bK9j8E5WHrUg2IofB0QiEbxsbq8LwMqosa5XZmJVUACnvWHqF7nWrGz9lNAZZmd55WjWMXCpdY85VQBZQxZ2uxtqeAFAFXDdMITHG7XOaNJXZEYpGshIVpCRdFJB37rEmwqZ+luHDlSWCgyL2hQiK8IYygPu7uRgfUbXtQvZnQ1vcsUTytGWgihxCLlYOIwdFYi63DMpI3jdY61A/RWWSYxOGGEBxBtmTUYhXBCEDPvlc962Xd3tLIA5/KuGxuJA4KARtGRI3aZuzKqeDZW14ZTe1WpdtxLAMQcwViAFKMJCzNlCBCM2csbWoZJ0UzhzJO0juEQl40KGOPOQjxkZWBLsSdCTa1rAVb/k6vuRMMJH97ZXSTQsrI+dTa1soItl3ZdKAKWF6YJZzIjhhJIqxrGxkyRBMzumpFi4ufEWvfW/tHpAsbYVVRpFxLZVdR3QMjOGPMWXyueFC8T0Hjks7yZ5Q0jZpIo3W0vZ5gI2XKLGNcp3jxubmMZsQOMPlcocO4dLKLGyPGVK2AAKO261tKKAH4TplCyKWzfmFxDssblFR82XW17sVIC7yeFF9lbWTEZwodWjIV0dCrLcBhcHeCDoRpv4g0IwvQ2JIWi7SQhoIYL93MvYFykg0tmzPfUEd0aUT2RssxNJI8hkklILMVCiyrlVVVdwGp4m7HwAACZNqb2i3AuLncOJpuJjDKVIBuNx3UM9xuChC7kVTZhuAbQcQbnQg/i6AKF111Gm/w9fKsp1mRhsC2700Iv6/DwJopJs5yfR0BYmxF3DOGA+YC2tTY/ZgngWKbXcWtxI19VRNbOgOF4bDp8Mt/yqD/AIiPqq2MPDuWOVvW6j2BD9dGNrbOVMXNGgsqsAB8w/bXQui2CT3NGSi5iLk5RzNq4KbdF0krOYQ7Of4OFXwzliT8xZfqolBsrFfAwkSHmIQT5nNXWI41G4AeoU+1aLBfLFrOXrsTaZ9EAf8AJGv/AI0L6TbL2hFCDiGHZF1BAKb9SPRUHhXZDWS6zhfCJ/xV/wAL1TwRirFqs5JAWR1dRcqb7r2sDrrT8VtiRgQWNuQW3+ECiGzsKHLg/JsfLX9lBHRAfRHrtWCw+Tc083jVDI3Mjab/AA009dBJmY31O8n0jz9daTYcQbGKDuym/toCoWwtqzaDTiaFHRJpFqeqFlRb8z+kaVHsRsIg2ZgCNDbX2iw57vbSrSmCyRXozwG8/wAbxWg2TtyfBFJcO+RiQh0BDLqbMDofrrOxnQ+ofWKv4o92Lh3hr8xqm90cS5NsOtTaBkVQ0WUrf81re5HBvCm4frV2i3aaw90OV96+Lz71YvMFlXvXtHa4I33PGq6ze9vxJzfPdtdfUa0t6UzR/wB2b5OtTaHEwjX5O9xYsT6XIe2oB1rbT7l3gGb/AHW4X8XHI1hsVBbvaDujTlwAHzKa8ZrcPRB5cB9potiT33NwOtnadgc0Gov+a8QPj0+XrW2lpZoNTb80fvVgBpYW+Cvza35+FWJzbW24iqtibN3/ADq7RyZs0GpA/N+rX0vH2VXj63NpE2zQcP6L/NWSdQwy3Hpcb+A18qhnWMMpiFlyKDfS7cTqT+yp1Me5vk609oC12hPMCI3H61Fn6e7QyhgYQSbZTHqN2p13HMtvXXOYMKCqMj3kuWYA91RwUnnpWqwuOjxLgjKHPZlgWy6pwF9DoL+siuaeSXpnRjinya7aHTfEwyIrMmVhr3Bf0mGhvyFVcT0z2jG2rRMhtlYR7wd3wtNPaDQfaOzJZGzGIuAthqCRc3uuVjr9tS7IjkKnDyoQ696IupCtzQ3G5redZrNPmy5QjdUE4uneNPwo/wBD8au4HpdjnbUxlcyqbJr3r24+BoIuBWRS8XwfTjPpLztzX6qPdBsMGlfMLhVVgDuvdhf1gX86tZJNcmckoqzS9G9qSz9pnYd1rCw4XO/yo6M3xvZQPaO3cPh2KuTcLnfJGzBEuRnkKKQi6HVrbjyNE1lU21Govv4c/V41tGcktznlkv0Wu98b2CvMvEkmqwnX4w8+dOEgva+u+3GrWavROs53tBQcfN/fH7K3fR4f6PF/dFSsqX1C3PgLmnK68CNOXD7KxVqWot5bVUWqcKHNi1DqupLKWBAJWwy3uwFge8LAnXXkalEqniPOtllr0Rr/AOFy9ZLrJH+jx/8AFH+F60lNdQd4B9YvSlltVQ1ko5HsaO8jqCoZo2C5jYXtuvw0BoNtbZkiKSxiFjf88hO/TQEmu5e50+Iv6Irz3LH8RP0R9lYJtcFeWL5RwHYLD3QpZwBYrmGtrgi+mpAJvT9j7EjBlkYiRYDlzIxGZ3Q5bXtlyjXxLDgK757mj+Iv6IrKdPekEWChyIiGWQEBQBoNxdha2m4X3n1Gqi3qtlLKtKikcg2cCqEi7ZmJK+jk8AOAr2nRYrtXIWG5Auc7IungWOteVsQ5VsZuKQWt4fZV+R1bsxvGb9lUsPhWbQID63tT8Th5EF2U2H+8vr4a+NJw6FHarLGIkWKXRQR2Y9pbX1/hVfOexFh8LQ/82n1VVaYnUi/C+c3+u9edoPi6csx+2mtkkDpuwg09yO6TY3sRvCgAbvFWv66rpMMshK7x5XYXtUBmA0y8/hEft9dPiYkEC43Ei/LdvFP0F78llmDSHKOKgAeA/wDdLGkaa7xeo1R73sd9/n57q81YnTUfxbWiwabZeABAte5LX4c7evdV3pVsaPDNEEzEMDfMb3It5VT6PxdtOkb6KWvp6mNaXrKQWhPHMR5isZSqSR1wxXhlNoB7JXOwUWtx4D1Hw51pxhopcQhdBa1tdNPg3txIzN4AisjsaYodBmPwR4+Phetjs/ZkrZM1wtyxJ3tp3j5aVz5dmVh3iVThiE7RGZRfujNe1tOPiDRDB7XxUbWE5IFvSFx9fhT9qx5YY1/sr7bXqpAO8fmpJF51paotpmLM97OxJJGgJJ104Ctf1frZ5b/FX6zWXgFaDYGO7Bnci4yajie8N3nVo55puLQbxkGIimneKETCZEC3YKEdQy2lDG5jNwbqCfS0odJsOYzk9iuczpKMSCBliVEDQgHvqDZkyju2e976VoNm7YWf0EYaX1t4cj40SAb4vtFbxm/SOapL0c8XoURhsgw8Ql/J/Y3st/dQXR83xgb++cL76KxbGl90qxhGYYgzHFZlzdkVI7H453hMpGWwve+la/I3xfaKWRuXtFV+36Fv0Y3bmx55MYsqRXCyQMJAYxZEYFwzN74DbNZUspB1vciqOH6NzCOZPc1g6qD75GHdhKHIWQLaZQLkdsgLeixsxNH8V0rijlkiaOS8fpHu256d69VpenMCrmMco8O7fyzVKnLijSOLJJbIES9GsQ0QUxIo7HFR5BlX87Jh2QMqkopIRyQvdB3b6ut0VyzSyRQRp/pWGkiKhQUiTsO2C29AG0twPSzHnUDdaGFH9DP5J9+mHrUwnyM/kn36t636G8OX/U220CRG5U2IBIPqF+NVGxLCW2YW5X9HQG7DLex3XzbyBWXi6zsK39DP84T79SjrGw17dlN5J9+stL6D62X/AFDJxsgGj8sxJAyH3y63ym3oqNRx8aIz4zKqkoxzDSw1ubWU8j47qCYXpjDJa0Uu6+uXcDb41Qz9PIFNuymPqyffqVkgnuQ8GRqqDWzWdzmYnLrpuuTyB1yruHM3Ncz6zoM+PPeChYVLE7lF5LX5k2IA/GtaOsHD2J7KbTW1k/Y9c06X7ZlxLPPl7NJJBEoDXbLGNx0/tvrfe27Src1kl+Qx4ZY1cgTBiFEYUyKCWLHQXv6I132sPbSoLLa+4+VeVp9dP2aeR9Is7LKCRM8ZePTMBHditxfLpa9r2NduwfVlsqeNJYlcK4DKytlJB5jLp6jyrheGGq2Zvg7m3X0O4erSuw9RGLkaPERs7Mi5HUMb2LmUMRfdfIunr4k1tCiIhh+qXZ+4mbUW/OC9t+ndr1eqLZwubS6/2xb/AA150nxMzYo4iOF3TA5bMpAFzZsQCpIMnvBULlB716L9JZpmmgjhneJGw+IkZo1Qksnufs9XRgPTc241elFUCB1Q7O5S+vOL/wCGoH6pdmIe88o0J1mA0Frn0d2o18RUkO2MVEsbyTuyvHg55CyKBH2spWYDKgyxhbb7lQL340N2zi5MTne7MOx2gkbZfgjEYQR2Fte6Li++19aNKDSgoOqLZu/376X8KSdUOzgSR2+v+8/y1HtTamLgaSLt2Ma4kIZ5MiFUOHSUAuIWRVMpIzFP7N7kUY6LT4mWUmackJDCciBRE7OHLPcxhyTlXTQa7qNK6CkDsN1W7PhkV1aUOT3QZRqbHQArrpere1ernCYnL2rSnLuyvb/xoNidoyNiY3kkkaWKfFnsFRT2SJBiRE6DKGLOgU95rMXI9RnoNtaWc4hXl7VVWNkbMrWLB8wzLFGDqg0sbEkX4BeON3ReuVVexDgOq/ARMHQy34EyA/8AjRodFYRbV9L21HEWN9KxWE23OkGGzTtC/ZYLs4liQLKJCiym3Zm1rlbLlyWG64q7i9qYtIkdsQwWXEYhWkYxxrEsbyrEiv2LhQwUG7Kb2AuL6p4YPlCUmuA9iehWFksGZ9LDRx9lNToBhBreX9MfdoA22J1Ri8gR2bDK8kYVEBaAsxaR4mKoWAAJQnvBQBfTY9E8XJPg4nkYlyCGNrEkEi9so1Nr+iPUN1Hih0Nyb5YOg6I4MlgrsSpswEgJU77MAND66sRdF8N3lDMdMrd8G242Omh3edYyPEzYXDZUmkRpMRjWzns0uUmcKpbsXzM184ULdu9qALVawW05A0rvK2HjmxEbSzKo7v8AoOHYC7KyorOMuYjhl0JFPxx6FbNts7YUcJuhbdbU308qI9n41ztek+JSN+1kZXaGBoLxgGQmedWcLl9JohEzLuXNuF6L9NdqyQuo90Nh07CZ1dVU55ly5IyXRhuJOWwLW0OhoUIr0I13Z0svjWEw3SSbOImkPatiMPkXKLtA8ELORYeiZTJ3uB0vuFSdBtq4qaQmeVTePNJFcFoZc3o2EK9mLEjKzOe6CCdSaoAvj+iGHmleVi+Z7FrNpoLaC3hVGfq7wj72l+Zx92gT9JsV20wjlYjJPdSqs8JSWNQezWIZCI2kYKWcsADVraW2nEYEWNkdTI4WYhEGkakR9r2LrL3mNsiakFb903WlFrJJbJlg9WGAa655bjeBILi/Pu6U3+abAc5/pB92qezcViJZYyJHiOJmg7Z0Rb5Ts8yEDOrBR2iqN2m6nw7UxccaO+Ilk7TDYh297j97eKWFEZAIwB3ZGJzZh3SbaWqg8k+yd+qfBWOSSdW4HODY+IK61yeRWgmeJjdo3ZDyJUlb+yu39BNpSzpP2knaBJsqPcNmQxxuLOI4w4DMwDBRu42ueMbfdRj8Xf8ArEv/AHHqJrY6/iZJOTTYfwBzYdnvbKAPHVt1CsUv94/xx1on0eXtIJkUd7uMB4X1+pfOquK2fKguYZbaC+TTUgADhqbV5Uo1InNadFPBAZcQdNF0vrYloxv+es/is4FiRlzFso3XA9IeYHjat5B0ehhRhicQQ7AFo4iLrcqwDsQdbgbh51mdr7FhZ1TDyOMzZPfSCBmIFyQBa2/dTwZYKdGGRScUZ6PDu+oGnM6D5qVGNqr6KoF7twcrsFNuKhzmt6/KlXa8s3wZfhAuLZ723x27t9+4a693Tf7a6t1FYUx+6gSp0iHdJOo7a97gc653jdhJHE8ndOUbrML7hxkNbXqZxnYDFnKDfs92nBzxv8b2VUbvkNNHaMteFAaADpIfk/1v8tefykPyf63+Wt7A0AQUigoB/KQ/J/rfhSPSQ/J/rf5aLAPhBXoW1Z4dJf8Ad/rf5a9bpGRb3vf/AGvwosVmgK0stZ89JD8n+t/lqQbfPxP1vwosLLmL2JDLIsjqxKlTbO4QlTdSyBsrEHUEg2NEMtCI9sk/A4X3/hXkW2yTbJ4el+FDkkMvYPZ0cTSOgOaRszksSSbAC1ybAAWAGgq0BQibbJU2ye38Kjbbxv6H634UKSYPYNZaWQUEbb5A/N/rfhTht03tk5/C5fNRYBq1RzwK6lGF1YFSOYIsd3hQ0bZOUtk3G2/8K9i2uT8H2/hRaAIwQKiqiiyqAoF9wAsKktVL3d3C9vmv+FUH6QEf0f634UJ2NJsN5BXuUUA/lGfk/wBb/LSPSP8A3f63+WmGlh0qP4NKw/g1kJ9sqWf3q2ZUBswv6Ta6qb/hUMm27oAY727QWuLaZgCAFsDblQPSzakCvmzpUlsdij/+RL/3HrsWzdvlXPcvmzE6jeGAGuW+g01vXF+lWIzYqc2tmmkPq77GplsdPxdpMJbKxQ5agEbvV9lXtjS/6QrldVV2W/xgpt7Tf5qzMEmUoR/Gtv20VSQ3UjQjj69NfDWvOzY99i8+RqRLiJs7F/hN6XHUaVRi7FWcSZjmBNlF+8dBe3DeR42voLGZxfvA5b6kbx83LdVWRbW43YAk79dL/NWeKNMwnuiFMWWt3wvdGrE8LDUhgbnf50qolNL+OW3zXvrfnSrqOfQj/9k=">
            <a:extLst>
              <a:ext uri="{FF2B5EF4-FFF2-40B4-BE49-F238E27FC236}">
                <a16:creationId xmlns:a16="http://schemas.microsoft.com/office/drawing/2014/main" id="{71B3C75F-40C3-490D-A35B-461ECCA6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224139"/>
            <a:ext cx="5291667" cy="440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8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Espaço Reservado para Conteúdo 6"/>
          <p:cNvPicPr/>
          <p:nvPr/>
        </p:nvPicPr>
        <p:blipFill>
          <a:blip r:embed="rId2"/>
          <a:srcRect b="1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1" name="TextShape 3"/>
          <p:cNvSpPr txBox="1"/>
          <p:nvPr/>
        </p:nvSpPr>
        <p:spPr>
          <a:xfrm>
            <a:off x="810000" y="2808000"/>
            <a:ext cx="107820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b="1" strike="noStrike" spc="-12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Na </a:t>
            </a:r>
            <a:r>
              <a:rPr lang="en-US" sz="8800" b="1" strike="noStrike" spc="-12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visão</a:t>
            </a:r>
            <a:r>
              <a:rPr lang="en-US" sz="8800" b="1" strike="noStrike" spc="-12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 do </a:t>
            </a:r>
            <a:r>
              <a:rPr lang="en-US" sz="8800" b="1" strike="noStrike" spc="-12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libri Light"/>
              </a:rPr>
              <a:t>desenvolvedor</a:t>
            </a:r>
            <a:endParaRPr lang="en-US" sz="8800" b="1" strike="noStrike" spc="-1" dirty="0">
              <a:solidFill>
                <a:schemeClr val="accent3">
                  <a:lumMod val="40000"/>
                  <a:lumOff val="60000"/>
                </a:schemeClr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Shape 2"/>
          <p:cNvSpPr txBox="1"/>
          <p:nvPr/>
        </p:nvSpPr>
        <p:spPr>
          <a:xfrm>
            <a:off x="119270" y="936720"/>
            <a:ext cx="36576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Quais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são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problemas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comuns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44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4614480" y="561474"/>
            <a:ext cx="6815520" cy="577515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5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Normalmente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desenvolvedor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cobrado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app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plataformas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logo, no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mínimo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‘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 e ‘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simples, por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códigos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muito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verbosos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build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demorados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Necessita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equipe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volumosa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necessário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máquinas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conseguir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(ide) 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Aplicativos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híbridos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garantir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performance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equivalente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261105" y="470705"/>
            <a:ext cx="6729840" cy="113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 dirty="0" err="1">
                <a:solidFill>
                  <a:schemeClr val="accent1"/>
                </a:solidFill>
                <a:latin typeface="Calibri Light"/>
              </a:rPr>
              <a:t>Quem</a:t>
            </a:r>
            <a:r>
              <a:rPr lang="en-US" sz="4400" b="0" strike="noStrike" spc="-120" dirty="0">
                <a:solidFill>
                  <a:schemeClr val="accent1"/>
                </a:solidFill>
                <a:latin typeface="Calibri Light"/>
              </a:rPr>
              <a:t> </a:t>
            </a:r>
            <a:r>
              <a:rPr lang="en-US" sz="4400" b="0" strike="noStrike" spc="-120" dirty="0" err="1">
                <a:solidFill>
                  <a:schemeClr val="accent1"/>
                </a:solidFill>
                <a:latin typeface="Calibri Light"/>
              </a:rPr>
              <a:t>sou</a:t>
            </a:r>
            <a:r>
              <a:rPr lang="en-US" sz="4400" b="0" strike="noStrike" spc="-120" dirty="0">
                <a:solidFill>
                  <a:schemeClr val="accent1"/>
                </a:solidFill>
                <a:latin typeface="Calibri Light"/>
              </a:rPr>
              <a:t> </a:t>
            </a:r>
            <a:r>
              <a:rPr lang="en-US" sz="4400" b="0" strike="noStrike" spc="-120" dirty="0" err="1">
                <a:solidFill>
                  <a:schemeClr val="accent1"/>
                </a:solidFill>
                <a:latin typeface="Calibri Light"/>
              </a:rPr>
              <a:t>eu</a:t>
            </a:r>
            <a:r>
              <a:rPr lang="en-US" sz="4400" b="0" strike="noStrike" spc="-120" dirty="0">
                <a:solidFill>
                  <a:schemeClr val="accent1"/>
                </a:solidFill>
                <a:latin typeface="Calibri Light"/>
              </a:rPr>
              <a:t>?</a:t>
            </a:r>
            <a:endParaRPr lang="en-US" sz="4400" b="0" strike="noStrike" spc="-1" dirty="0">
              <a:solidFill>
                <a:schemeClr val="accent1"/>
              </a:solidFill>
              <a:latin typeface="Calibri Light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261105" y="1735745"/>
            <a:ext cx="5737320" cy="2405305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0500" lnSpcReduction="10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500" b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Antonio Carlos</a:t>
            </a:r>
            <a:endParaRPr lang="en-US" sz="35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23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Anos</a:t>
            </a: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Fullstack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1" strike="noStrike" spc="-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Luizalabs</a:t>
            </a:r>
            <a:endParaRPr lang="en-US" sz="2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Adora cappuccino</a:t>
            </a: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Jogador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profissional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Counter-Strike (sqn)		</a:t>
            </a:r>
          </a:p>
        </p:txBody>
      </p:sp>
      <p:pic>
        <p:nvPicPr>
          <p:cNvPr id="95" name="Imagem 6"/>
          <p:cNvPicPr/>
          <p:nvPr/>
        </p:nvPicPr>
        <p:blipFill>
          <a:blip r:embed="rId3"/>
          <a:stretch/>
        </p:blipFill>
        <p:spPr>
          <a:xfrm>
            <a:off x="5309345" y="5128025"/>
            <a:ext cx="1554480" cy="816120"/>
          </a:xfrm>
          <a:prstGeom prst="rect">
            <a:avLst/>
          </a:prstGeom>
          <a:ln>
            <a:noFill/>
          </a:ln>
        </p:spPr>
      </p:pic>
      <p:pic>
        <p:nvPicPr>
          <p:cNvPr id="96" name="Imagem 8"/>
          <p:cNvPicPr/>
          <p:nvPr/>
        </p:nvPicPr>
        <p:blipFill>
          <a:blip r:embed="rId4"/>
          <a:stretch/>
        </p:blipFill>
        <p:spPr>
          <a:xfrm>
            <a:off x="7787945" y="5219825"/>
            <a:ext cx="898920" cy="72432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5547665" y="5940905"/>
            <a:ext cx="1239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/juninmd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7575905" y="5946305"/>
            <a:ext cx="1326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Segoe UI"/>
              </a:rPr>
              <a:t>@junin_md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9479585" y="5953145"/>
            <a:ext cx="1975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Calibri Light"/>
              </a:rPr>
              <a:t>antoniocarlosjr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00" name="Imagem 5"/>
          <p:cNvPicPr/>
          <p:nvPr/>
        </p:nvPicPr>
        <p:blipFill>
          <a:blip r:embed="rId5"/>
          <a:stretch/>
        </p:blipFill>
        <p:spPr>
          <a:xfrm>
            <a:off x="9790985" y="5066825"/>
            <a:ext cx="1110960" cy="938160"/>
          </a:xfrm>
          <a:prstGeom prst="rect">
            <a:avLst/>
          </a:prstGeom>
          <a:ln>
            <a:noFill/>
          </a:ln>
        </p:spPr>
      </p:pic>
      <p:pic>
        <p:nvPicPr>
          <p:cNvPr id="101" name="Imagem 9"/>
          <p:cNvPicPr/>
          <p:nvPr/>
        </p:nvPicPr>
        <p:blipFill>
          <a:blip r:embed="rId6"/>
          <a:stretch/>
        </p:blipFill>
        <p:spPr>
          <a:xfrm>
            <a:off x="-2154240" y="0"/>
            <a:ext cx="6857640" cy="6857640"/>
          </a:xfrm>
          <a:prstGeom prst="rect">
            <a:avLst/>
          </a:prstGeom>
          <a:ln>
            <a:noFill/>
          </a:ln>
        </p:spPr>
      </p:pic>
      <p:sp>
        <p:nvSpPr>
          <p:cNvPr id="11" name="TextShape 2">
            <a:extLst>
              <a:ext uri="{FF2B5EF4-FFF2-40B4-BE49-F238E27FC236}">
                <a16:creationId xmlns:a16="http://schemas.microsoft.com/office/drawing/2014/main" id="{75AC525E-6359-4CEF-8910-BAE99BBD0CD5}"/>
              </a:ext>
            </a:extLst>
          </p:cNvPr>
          <p:cNvSpPr txBox="1"/>
          <p:nvPr/>
        </p:nvSpPr>
        <p:spPr>
          <a:xfrm>
            <a:off x="5309345" y="4490718"/>
            <a:ext cx="5737320" cy="463212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000"/>
          </a:bodyPr>
          <a:lstStyle/>
          <a:p>
            <a:pPr>
              <a:lnSpc>
                <a:spcPct val="85000"/>
              </a:lnSpc>
              <a:spcBef>
                <a:spcPts val="1301"/>
              </a:spcBef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Redes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Sociais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Shape 2"/>
          <p:cNvSpPr txBox="1"/>
          <p:nvPr/>
        </p:nvSpPr>
        <p:spPr>
          <a:xfrm>
            <a:off x="238539" y="936720"/>
            <a:ext cx="3578087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benefícios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dos apps</a:t>
            </a:r>
            <a:endParaRPr lang="en-US" sz="44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Existe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muita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documentação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oficial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dúvidas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resolvidas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no ‘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stackoverflow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’,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tecnologias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possuem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maturidade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suficiente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produção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linguagens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sofisticando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Java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substituído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000" b="1" strike="noStrike" spc="-1" dirty="0">
                <a:solidFill>
                  <a:srgbClr val="262626"/>
                </a:solidFill>
                <a:latin typeface="Segoe UI"/>
              </a:rPr>
              <a:t>Kotlin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Object C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está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sendo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substituído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Swift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Todo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dia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surgem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ideias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se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tornar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grandes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produtos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Existem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outras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desenvolver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além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formas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nativas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Existem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outros </a:t>
            </a:r>
            <a:r>
              <a:rPr lang="en-US" sz="4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tipos</a:t>
            </a:r>
            <a:r>
              <a:rPr lang="en-US" sz="4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de app?</a:t>
            </a:r>
            <a:endParaRPr lang="en-US" sz="44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Sim!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Existem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tecnologias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interpretam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linguagem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X, 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funcionam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forma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equivalente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código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podemos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citar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React Native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Flutter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Nativescript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... etc.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Também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existe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o que é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chamado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Apache Cordova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(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Phonegap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),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permite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desenvolvedores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utilizem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HTML 5 +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Javascript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para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transformar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7558560" y="1344240"/>
            <a:ext cx="4633200" cy="4169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TextShape 4"/>
          <p:cNvSpPr txBox="1"/>
          <p:nvPr/>
        </p:nvSpPr>
        <p:spPr>
          <a:xfrm>
            <a:off x="7913520" y="1617120"/>
            <a:ext cx="3828960" cy="2505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 que é um P.W.A?</a:t>
            </a:r>
            <a:endParaRPr lang="en-US" sz="6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5" name="Imagem 6"/>
          <p:cNvPicPr/>
          <p:nvPr/>
        </p:nvPicPr>
        <p:blipFill>
          <a:blip r:embed="rId3"/>
          <a:srcRect l="27912"/>
          <a:stretch/>
        </p:blipFill>
        <p:spPr>
          <a:xfrm>
            <a:off x="720000" y="1026360"/>
            <a:ext cx="3030840" cy="1996920"/>
          </a:xfrm>
          <a:prstGeom prst="rect">
            <a:avLst/>
          </a:prstGeom>
          <a:ln>
            <a:noFill/>
          </a:ln>
        </p:spPr>
      </p:pic>
      <p:pic>
        <p:nvPicPr>
          <p:cNvPr id="176" name="Imagem 5"/>
          <p:cNvPicPr/>
          <p:nvPr/>
        </p:nvPicPr>
        <p:blipFill>
          <a:blip r:embed="rId4"/>
          <a:srcRect l="24483" r="22985"/>
          <a:stretch/>
        </p:blipFill>
        <p:spPr>
          <a:xfrm>
            <a:off x="4017960" y="707400"/>
            <a:ext cx="2757600" cy="2651040"/>
          </a:xfrm>
          <a:prstGeom prst="rect">
            <a:avLst/>
          </a:prstGeom>
          <a:ln>
            <a:noFill/>
          </a:ln>
        </p:spPr>
      </p:pic>
      <p:pic>
        <p:nvPicPr>
          <p:cNvPr id="177" name="Imagem 7"/>
          <p:cNvPicPr/>
          <p:nvPr/>
        </p:nvPicPr>
        <p:blipFill>
          <a:blip r:embed="rId5"/>
          <a:stretch/>
        </p:blipFill>
        <p:spPr>
          <a:xfrm>
            <a:off x="720000" y="3948480"/>
            <a:ext cx="3030840" cy="1704600"/>
          </a:xfrm>
          <a:prstGeom prst="rect">
            <a:avLst/>
          </a:prstGeom>
          <a:ln>
            <a:noFill/>
          </a:ln>
        </p:spPr>
      </p:pic>
      <p:pic>
        <p:nvPicPr>
          <p:cNvPr id="178" name="Imagem 3"/>
          <p:cNvPicPr/>
          <p:nvPr/>
        </p:nvPicPr>
        <p:blipFill>
          <a:blip r:embed="rId6"/>
          <a:stretch/>
        </p:blipFill>
        <p:spPr>
          <a:xfrm>
            <a:off x="3881520" y="3965040"/>
            <a:ext cx="3030840" cy="170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TextShape 2"/>
          <p:cNvSpPr txBox="1"/>
          <p:nvPr/>
        </p:nvSpPr>
        <p:spPr>
          <a:xfrm>
            <a:off x="657360" y="936720"/>
            <a:ext cx="298800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8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Sobre</a:t>
            </a:r>
            <a:r>
              <a:rPr lang="en-US" sz="8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P.W.A.</a:t>
            </a:r>
            <a:endParaRPr lang="en-US" sz="8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4614480" y="936720"/>
            <a:ext cx="6815520" cy="498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343260" indent="-34290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deve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ouvido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P.W.A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futuro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! Pois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bem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, mas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refletiu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isso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poderá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refletir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nossas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vidas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343260" indent="-34290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262626"/>
              </a:solidFill>
              <a:latin typeface="Calibri Light"/>
            </a:endParaRPr>
          </a:p>
          <a:p>
            <a:pPr marL="343260" indent="-34290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Progressive Web Apps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utiliza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o que é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moderno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web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entregar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experiência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próxima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aplicativos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343260" indent="-34290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262626"/>
              </a:solidFill>
              <a:latin typeface="Calibri Light"/>
            </a:endParaRPr>
          </a:p>
          <a:p>
            <a:pPr marL="343260" indent="-34290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Construímos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através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HTML5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+ </a:t>
            </a: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Javascript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343260" indent="-34290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262626"/>
              </a:solidFill>
              <a:latin typeface="Calibri Light"/>
            </a:endParaRPr>
          </a:p>
          <a:p>
            <a:pPr marL="343260" indent="-34290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2015, o designer Berriman e o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engenheiro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Google Chrome 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Alex Russell,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definiram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ao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termo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"</a:t>
            </a:r>
            <a:r>
              <a:rPr lang="en-US" sz="2000" b="1" i="1" strike="noStrike" spc="-1" dirty="0">
                <a:solidFill>
                  <a:srgbClr val="262626"/>
                </a:solidFill>
                <a:latin typeface="Segoe UI"/>
              </a:rPr>
              <a:t>Progressive Web App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“ para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descrever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novas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funcionalidades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suportadas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pelos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navegadores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/>
              </a:rPr>
              <a:t>modernos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Shape 2"/>
          <p:cNvSpPr txBox="1"/>
          <p:nvPr/>
        </p:nvSpPr>
        <p:spPr>
          <a:xfrm>
            <a:off x="8173079" y="499680"/>
            <a:ext cx="3806885" cy="192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é a </a:t>
            </a: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mesma</a:t>
            </a: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coisa</a:t>
            </a: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que o Cordova?</a:t>
            </a:r>
            <a:endParaRPr lang="en-US" sz="4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6" name="Imagem 5"/>
          <p:cNvPicPr/>
          <p:nvPr/>
        </p:nvPicPr>
        <p:blipFill>
          <a:blip r:embed="rId2"/>
          <a:stretch/>
        </p:blipFill>
        <p:spPr>
          <a:xfrm>
            <a:off x="633960" y="1668240"/>
            <a:ext cx="6278040" cy="3531240"/>
          </a:xfrm>
          <a:prstGeom prst="rect">
            <a:avLst/>
          </a:prstGeom>
          <a:ln>
            <a:noFill/>
          </a:ln>
        </p:spPr>
      </p:pic>
      <p:sp>
        <p:nvSpPr>
          <p:cNvPr id="167" name="TextShape 3"/>
          <p:cNvSpPr txBox="1"/>
          <p:nvPr/>
        </p:nvSpPr>
        <p:spPr>
          <a:xfrm>
            <a:off x="7767475" y="2663687"/>
            <a:ext cx="4000455" cy="4002155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Ué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isso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en-US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+ </a:t>
            </a:r>
            <a:r>
              <a:rPr lang="en-US" b="1" i="1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dá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mesma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jeito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nenhum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en-US" b="1" i="1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trabalha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utilizando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um container de </a:t>
            </a:r>
            <a:r>
              <a:rPr lang="en-US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Agora o </a:t>
            </a:r>
            <a:r>
              <a:rPr lang="en-US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totalmente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isento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acessa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diretamente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en-US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nativas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dispositivo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móvel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usando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seu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navegador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en-US" b="1" i="1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4000" b="0" strike="noStrike" spc="-12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  <a:r>
              <a:rPr lang="en-US" sz="40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original de Steve Jobs</a:t>
            </a:r>
            <a:endParaRPr lang="en-US" sz="40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9" name="Imagem 5"/>
          <p:cNvPicPr/>
          <p:nvPr/>
        </p:nvPicPr>
        <p:blipFill>
          <a:blip r:embed="rId2"/>
          <a:srcRect l="11180" r="47677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4702680" y="2011680"/>
            <a:ext cx="7149240" cy="434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285750" indent="-28575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 panose="020B0604020202020204" pitchFamily="34" charset="0"/>
              <a:buChar char="•"/>
            </a:pP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 2007, no evento </a:t>
            </a:r>
            <a:r>
              <a:rPr lang="pt-BR" sz="1800" b="1" i="1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Macworld</a:t>
            </a:r>
            <a:r>
              <a:rPr lang="pt-BR" sz="18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800" b="1" i="1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Conference</a:t>
            </a:r>
            <a:r>
              <a:rPr lang="pt-BR" sz="18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Expo</a:t>
            </a: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Steve demonstrou que a sua visão para aplicativos no </a:t>
            </a:r>
            <a:r>
              <a:rPr lang="pt-BR" sz="18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Iphone</a:t>
            </a: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fossem na verdade aplicações web! </a:t>
            </a:r>
            <a:endParaRPr lang="pt-BR" sz="18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pt-BR" sz="18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 panose="020B0604020202020204" pitchFamily="34" charset="0"/>
              <a:buChar char="•"/>
            </a:pP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Através do navegador Safari, os desenvolvedores iriam possuir acesso a diversas </a:t>
            </a:r>
            <a:r>
              <a:rPr lang="pt-BR" sz="18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nativas possibilitando por exemplo chamadas telefônicas.</a:t>
            </a:r>
            <a:endParaRPr lang="pt-BR" sz="18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pt-BR" sz="18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 panose="020B0604020202020204" pitchFamily="34" charset="0"/>
              <a:buChar char="•"/>
            </a:pP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Porém a ideia foi abandonada, logo liberaram as </a:t>
            </a:r>
            <a:r>
              <a:rPr lang="pt-BR" sz="18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SDKS </a:t>
            </a: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nativas para desenvolver com </a:t>
            </a:r>
            <a:r>
              <a:rPr lang="pt-BR" sz="1800" b="1" i="1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pt-BR" sz="18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foi uma grande explosão a </a:t>
            </a:r>
            <a:r>
              <a:rPr lang="pt-BR" sz="1800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Apple Store</a:t>
            </a: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18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pt-BR" sz="18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spcAft>
                <a:spcPts val="601"/>
              </a:spcAft>
              <a:buClr>
                <a:srgbClr val="A8B97F"/>
              </a:buClr>
              <a:buSzPct val="85000"/>
              <a:buFont typeface="Arial" panose="020B0604020202020204" pitchFamily="34" charset="0"/>
              <a:buChar char="•"/>
            </a:pPr>
            <a:r>
              <a:rPr lang="pt-BR" sz="18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Fonte: https://youtu.be/8Vq993Td6ys</a:t>
            </a:r>
            <a:endParaRPr lang="pt-BR" sz="18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82760" y="469440"/>
            <a:ext cx="3544200" cy="352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4177440" y="2856240"/>
            <a:ext cx="2876400" cy="3516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Shape 4"/>
          <p:cNvSpPr txBox="1"/>
          <p:nvPr/>
        </p:nvSpPr>
        <p:spPr>
          <a:xfrm>
            <a:off x="8055000" y="499680"/>
            <a:ext cx="3634560" cy="1050824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8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Progressivo</a:t>
            </a:r>
            <a:endParaRPr lang="en-US" sz="4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pic>
        <p:nvPicPr>
          <p:cNvPr id="183" name="Imagem 6"/>
          <p:cNvPicPr/>
          <p:nvPr/>
        </p:nvPicPr>
        <p:blipFill>
          <a:blip r:embed="rId3"/>
          <a:stretch/>
        </p:blipFill>
        <p:spPr>
          <a:xfrm>
            <a:off x="653040" y="630360"/>
            <a:ext cx="3201840" cy="3201840"/>
          </a:xfrm>
          <a:prstGeom prst="rect">
            <a:avLst/>
          </a:prstGeom>
          <a:ln>
            <a:noFill/>
          </a:ln>
        </p:spPr>
      </p:pic>
      <p:sp>
        <p:nvSpPr>
          <p:cNvPr id="184" name="CustomShape 5"/>
          <p:cNvSpPr/>
          <p:nvPr/>
        </p:nvSpPr>
        <p:spPr>
          <a:xfrm>
            <a:off x="4177440" y="484560"/>
            <a:ext cx="2876400" cy="2189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6"/>
          <p:cNvSpPr/>
          <p:nvPr/>
        </p:nvSpPr>
        <p:spPr>
          <a:xfrm>
            <a:off x="482760" y="4164480"/>
            <a:ext cx="3544200" cy="220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Imagem 4"/>
          <p:cNvPicPr/>
          <p:nvPr/>
        </p:nvPicPr>
        <p:blipFill>
          <a:blip r:embed="rId4"/>
          <a:stretch/>
        </p:blipFill>
        <p:spPr>
          <a:xfrm>
            <a:off x="4335840" y="3336120"/>
            <a:ext cx="2557080" cy="2557080"/>
          </a:xfrm>
          <a:prstGeom prst="rect">
            <a:avLst/>
          </a:prstGeom>
          <a:ln>
            <a:noFill/>
          </a:ln>
        </p:spPr>
      </p:pic>
      <p:sp>
        <p:nvSpPr>
          <p:cNvPr id="187" name="TextShape 7"/>
          <p:cNvSpPr txBox="1"/>
          <p:nvPr/>
        </p:nvSpPr>
        <p:spPr>
          <a:xfrm>
            <a:off x="7818783" y="1842052"/>
            <a:ext cx="4002156" cy="4034228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Para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qualquer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usuário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independente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navegador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800" b="0" strike="noStrike" spc="-1" dirty="0">
              <a:solidFill>
                <a:srgbClr val="2626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Caso um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navegador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possua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total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suporte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, é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aplicado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i="1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polyfills</a:t>
            </a:r>
            <a:r>
              <a:rPr lang="en-US" sz="2800" b="1" i="1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fornecendo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funcionalidades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necessárias</a:t>
            </a:r>
            <a:r>
              <a:rPr lang="en-US" sz="28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b="0" strike="noStrike" spc="-1" dirty="0">
              <a:solidFill>
                <a:srgbClr val="2626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TextShape 3"/>
          <p:cNvSpPr txBox="1"/>
          <p:nvPr/>
        </p:nvSpPr>
        <p:spPr>
          <a:xfrm>
            <a:off x="609480" y="4714200"/>
            <a:ext cx="10923120" cy="1125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b="0" strike="noStrike" spc="-12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Responsivo</a:t>
            </a:r>
            <a:endParaRPr lang="en-US" sz="6600" b="0" strike="noStrike" spc="-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609480" y="5839560"/>
            <a:ext cx="9499320" cy="526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000"/>
          </a:bodyPr>
          <a:lstStyle/>
          <a:p>
            <a:pPr>
              <a:lnSpc>
                <a:spcPct val="85000"/>
              </a:lnSpc>
              <a:spcBef>
                <a:spcPts val="1301"/>
              </a:spcBef>
            </a:pPr>
            <a:r>
              <a:rPr lang="en-US" sz="3200" b="0" strike="noStrike" spc="-1" dirty="0" err="1">
                <a:solidFill>
                  <a:srgbClr val="FFFFFF"/>
                </a:solidFill>
                <a:latin typeface="Calibri Light"/>
              </a:rPr>
              <a:t>Feito</a:t>
            </a:r>
            <a:r>
              <a:rPr lang="en-US" sz="3200" b="0" strike="noStrike" spc="-1" dirty="0">
                <a:solidFill>
                  <a:srgbClr val="FFFFFF"/>
                </a:solidFill>
                <a:latin typeface="Calibri Light"/>
              </a:rPr>
              <a:t> para </a:t>
            </a:r>
            <a:r>
              <a:rPr lang="en-US" sz="3200" b="0" strike="noStrike" spc="-1" dirty="0" err="1">
                <a:solidFill>
                  <a:srgbClr val="FFFFFF"/>
                </a:solidFill>
                <a:latin typeface="Calibri Light"/>
              </a:rPr>
              <a:t>qualquer</a:t>
            </a:r>
            <a:r>
              <a:rPr lang="en-US" sz="3200" b="0" strike="noStrike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en-US" sz="3200" b="0" strike="noStrike" spc="-1" dirty="0" err="1">
                <a:solidFill>
                  <a:srgbClr val="FFFFFF"/>
                </a:solidFill>
                <a:latin typeface="Calibri Light"/>
              </a:rPr>
              <a:t>dispositivo</a:t>
            </a:r>
            <a:r>
              <a:rPr lang="en-US" sz="3200" b="0" strike="noStrike" spc="-1" dirty="0">
                <a:solidFill>
                  <a:srgbClr val="FFFFFF"/>
                </a:solidFill>
                <a:latin typeface="Calibri Light"/>
              </a:rPr>
              <a:t>: desktop, tablet e mobile.</a:t>
            </a:r>
            <a:endParaRPr lang="en-US" sz="32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0" y="0"/>
            <a:ext cx="12191760" cy="457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Imagem 4"/>
          <p:cNvPicPr/>
          <p:nvPr/>
        </p:nvPicPr>
        <p:blipFill>
          <a:blip r:embed="rId3"/>
          <a:stretch/>
        </p:blipFill>
        <p:spPr>
          <a:xfrm>
            <a:off x="2891880" y="643320"/>
            <a:ext cx="6373800" cy="358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 err="1">
                <a:solidFill>
                  <a:schemeClr val="accent1"/>
                </a:solidFill>
                <a:latin typeface="Segoe UI"/>
              </a:rPr>
              <a:t>Conexão</a:t>
            </a:r>
            <a:endParaRPr lang="en-US" sz="5400" b="0" strike="noStrike" spc="-1" dirty="0">
              <a:solidFill>
                <a:schemeClr val="accent1"/>
              </a:solidFill>
              <a:latin typeface="Calibri Light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663120" y="1238040"/>
            <a:ext cx="5349240" cy="5325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mesmo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o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estiver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offline.</a:t>
            </a: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endParaRPr lang="en-US" sz="3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Normalmente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utilizado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alguns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recursos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cache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além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bancos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dados que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sincronizam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registros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momento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estiver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conectado</a:t>
            </a:r>
            <a:r>
              <a:rPr lang="en-US" sz="32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3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6" name="Imagem 4"/>
          <p:cNvPicPr/>
          <p:nvPr/>
        </p:nvPicPr>
        <p:blipFill>
          <a:blip r:embed="rId3"/>
          <a:stretch/>
        </p:blipFill>
        <p:spPr>
          <a:xfrm>
            <a:off x="5892840" y="534960"/>
            <a:ext cx="5760360" cy="560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m 4"/>
          <p:cNvPicPr/>
          <p:nvPr/>
        </p:nvPicPr>
        <p:blipFill>
          <a:blip r:embed="rId3"/>
          <a:srcRect t="17896" b="20675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TextShape 2"/>
          <p:cNvSpPr txBox="1"/>
          <p:nvPr/>
        </p:nvSpPr>
        <p:spPr>
          <a:xfrm>
            <a:off x="657360" y="4544640"/>
            <a:ext cx="334479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Aparência</a:t>
            </a:r>
            <a:endParaRPr lang="en-US" sz="48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00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TextShape 4"/>
          <p:cNvSpPr txBox="1"/>
          <p:nvPr/>
        </p:nvSpPr>
        <p:spPr>
          <a:xfrm>
            <a:off x="6095879" y="4540680"/>
            <a:ext cx="5645537" cy="20058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3200" b="0" strike="noStrike" spc="-1" dirty="0">
                <a:solidFill>
                  <a:srgbClr val="FFFFFF"/>
                </a:solidFill>
                <a:latin typeface="Segoe UI"/>
              </a:rPr>
              <a:t>O </a:t>
            </a:r>
            <a:r>
              <a:rPr lang="en-US" sz="3200" b="0" strike="noStrike" spc="-1" dirty="0" err="1">
                <a:solidFill>
                  <a:srgbClr val="FFFFFF"/>
                </a:solidFill>
                <a:latin typeface="Segoe UI"/>
              </a:rPr>
              <a:t>usuário</a:t>
            </a:r>
            <a:r>
              <a:rPr lang="en-US" sz="3200" b="0" strike="noStrike" spc="-1" dirty="0">
                <a:solidFill>
                  <a:srgbClr val="FFFFFF"/>
                </a:solidFill>
                <a:latin typeface="Segoe UI"/>
              </a:rPr>
              <a:t> se </a:t>
            </a:r>
            <a:r>
              <a:rPr lang="en-US" sz="3200" b="0" strike="noStrike" spc="-1" dirty="0" err="1">
                <a:solidFill>
                  <a:srgbClr val="FFFFFF"/>
                </a:solidFill>
                <a:latin typeface="Segoe UI"/>
              </a:rPr>
              <a:t>sente</a:t>
            </a:r>
            <a:r>
              <a:rPr lang="en-US" sz="32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3200" b="0" strike="noStrike" spc="-1" dirty="0" err="1">
                <a:solidFill>
                  <a:srgbClr val="FFFFFF"/>
                </a:solidFill>
                <a:latin typeface="Segoe UI"/>
              </a:rPr>
              <a:t>em</a:t>
            </a:r>
            <a:r>
              <a:rPr lang="en-US" sz="3200" b="0" strike="noStrike" spc="-1" dirty="0">
                <a:solidFill>
                  <a:srgbClr val="FFFFFF"/>
                </a:solidFill>
                <a:latin typeface="Segoe UI"/>
              </a:rPr>
              <a:t> um </a:t>
            </a:r>
            <a:r>
              <a:rPr lang="en-US" sz="3200" b="0" strike="noStrike" spc="-1" dirty="0" err="1">
                <a:solidFill>
                  <a:srgbClr val="FFFFFF"/>
                </a:solidFill>
                <a:latin typeface="Segoe UI"/>
              </a:rPr>
              <a:t>aplicativo</a:t>
            </a:r>
            <a:r>
              <a:rPr lang="en-US" sz="32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3200" b="0" strike="noStrike" spc="-1" dirty="0" err="1">
                <a:solidFill>
                  <a:srgbClr val="FFFFFF"/>
                </a:solidFill>
                <a:latin typeface="Segoe UI"/>
              </a:rPr>
              <a:t>nativo</a:t>
            </a:r>
            <a:r>
              <a:rPr lang="en-US" sz="32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32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32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Questions!</a:t>
            </a:r>
            <a:endParaRPr lang="en-US" sz="5400" b="0" strike="noStrike" spc="-1" dirty="0">
              <a:solidFill>
                <a:schemeClr val="accent1"/>
              </a:solidFill>
              <a:latin typeface="Calibri Light"/>
            </a:endParaRPr>
          </a:p>
        </p:txBody>
      </p:sp>
      <p:pic>
        <p:nvPicPr>
          <p:cNvPr id="103" name="Espaço Reservado para Conteúdo 8"/>
          <p:cNvPicPr/>
          <p:nvPr/>
        </p:nvPicPr>
        <p:blipFill>
          <a:blip r:embed="rId2"/>
          <a:stretch/>
        </p:blipFill>
        <p:spPr>
          <a:xfrm>
            <a:off x="2342147" y="1748589"/>
            <a:ext cx="7443537" cy="460973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TextShape 2"/>
          <p:cNvSpPr txBox="1"/>
          <p:nvPr/>
        </p:nvSpPr>
        <p:spPr>
          <a:xfrm>
            <a:off x="8173079" y="499680"/>
            <a:ext cx="3661111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Atualização</a:t>
            </a:r>
            <a:endParaRPr lang="en-US" sz="4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pic>
        <p:nvPicPr>
          <p:cNvPr id="204" name="Imagem 8"/>
          <p:cNvPicPr/>
          <p:nvPr/>
        </p:nvPicPr>
        <p:blipFill>
          <a:blip r:embed="rId3"/>
          <a:srcRect l="6847" r="30794"/>
          <a:stretch/>
        </p:blipFill>
        <p:spPr>
          <a:xfrm>
            <a:off x="633960" y="640080"/>
            <a:ext cx="6278040" cy="5587920"/>
          </a:xfrm>
          <a:prstGeom prst="rect">
            <a:avLst/>
          </a:prstGeom>
          <a:ln>
            <a:noFill/>
          </a:ln>
        </p:spPr>
      </p:pic>
      <p:sp>
        <p:nvSpPr>
          <p:cNvPr id="205" name="TextShape 3"/>
          <p:cNvSpPr txBox="1"/>
          <p:nvPr/>
        </p:nvSpPr>
        <p:spPr>
          <a:xfrm>
            <a:off x="8173080" y="3061252"/>
            <a:ext cx="3401280" cy="2716388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800" b="0" strike="noStrike" spc="-1" dirty="0" err="1">
                <a:solidFill>
                  <a:srgbClr val="FFFFFF"/>
                </a:solidFill>
                <a:latin typeface="Segoe UI"/>
              </a:rPr>
              <a:t>Não</a:t>
            </a:r>
            <a:r>
              <a:rPr lang="en-US" sz="2800" b="0" strike="noStrike" spc="-1" dirty="0">
                <a:solidFill>
                  <a:srgbClr val="FFFFFF"/>
                </a:solidFill>
                <a:latin typeface="Segoe UI"/>
              </a:rPr>
              <a:t> é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Segoe UI"/>
              </a:rPr>
              <a:t>necessário</a:t>
            </a:r>
            <a:r>
              <a:rPr lang="en-US" sz="2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Segoe UI"/>
              </a:rPr>
              <a:t>baixar</a:t>
            </a:r>
            <a:r>
              <a:rPr lang="en-US" sz="2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Segoe UI"/>
              </a:rPr>
              <a:t>atualizações</a:t>
            </a:r>
            <a:r>
              <a:rPr lang="en-US" sz="2800" b="0" strike="noStrike" spc="-1" dirty="0">
                <a:solidFill>
                  <a:srgbClr val="FFFFFF"/>
                </a:solidFill>
                <a:latin typeface="Segoe UI"/>
              </a:rPr>
              <a:t> do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Segoe UI"/>
              </a:rPr>
              <a:t>aplicativo</a:t>
            </a:r>
            <a:r>
              <a:rPr lang="en-US" sz="28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Segoe UI"/>
              </a:rPr>
              <a:t>ele</a:t>
            </a:r>
            <a:r>
              <a:rPr lang="en-US" sz="2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Segoe UI"/>
              </a:rPr>
              <a:t>sempre</a:t>
            </a:r>
            <a:r>
              <a:rPr lang="en-US" sz="2800" b="0" strike="noStrike" spc="-1" dirty="0">
                <a:solidFill>
                  <a:srgbClr val="FFFFFF"/>
                </a:solidFill>
                <a:latin typeface="Segoe UI"/>
              </a:rPr>
              <a:t> se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Segoe UI"/>
              </a:rPr>
              <a:t>mantem</a:t>
            </a:r>
            <a:r>
              <a:rPr lang="en-US" sz="2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Segoe UI"/>
              </a:rPr>
              <a:t>atualizado</a:t>
            </a:r>
            <a:r>
              <a:rPr lang="en-US" sz="28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4"/>
          <p:cNvPicPr/>
          <p:nvPr/>
        </p:nvPicPr>
        <p:blipFill>
          <a:blip r:embed="rId3"/>
          <a:srcRect t="6543" b="23296"/>
          <a:stretch/>
        </p:blipFill>
        <p:spPr>
          <a:xfrm>
            <a:off x="0" y="0"/>
            <a:ext cx="12191760" cy="42123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0" y="4212720"/>
            <a:ext cx="12191760" cy="2644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TextShape 2"/>
          <p:cNvSpPr txBox="1"/>
          <p:nvPr/>
        </p:nvSpPr>
        <p:spPr>
          <a:xfrm>
            <a:off x="657360" y="4544640"/>
            <a:ext cx="4843080" cy="180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Seguro</a:t>
            </a:r>
            <a:endParaRPr lang="en-US" sz="48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09" name="Line 3"/>
          <p:cNvSpPr/>
          <p:nvPr/>
        </p:nvSpPr>
        <p:spPr>
          <a:xfrm>
            <a:off x="5775840" y="4899960"/>
            <a:ext cx="0" cy="1097280"/>
          </a:xfrm>
          <a:prstGeom prst="line">
            <a:avLst/>
          </a:prstGeom>
          <a:ln w="1584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TextShape 4"/>
          <p:cNvSpPr txBox="1"/>
          <p:nvPr/>
        </p:nvSpPr>
        <p:spPr>
          <a:xfrm>
            <a:off x="6095880" y="4540680"/>
            <a:ext cx="5334120" cy="181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Somente</a:t>
            </a:r>
            <a:r>
              <a:rPr lang="en-US" sz="2400" b="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 com https.</a:t>
            </a:r>
            <a:endParaRPr lang="en-US" sz="2400" b="0" strike="noStrike" spc="-1" dirty="0">
              <a:solidFill>
                <a:srgbClr val="2626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TextShape 2"/>
          <p:cNvSpPr txBox="1"/>
          <p:nvPr/>
        </p:nvSpPr>
        <p:spPr>
          <a:xfrm>
            <a:off x="8173080" y="499680"/>
            <a:ext cx="3401280" cy="1262859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Linkável</a:t>
            </a:r>
            <a:endParaRPr lang="en-US" sz="4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3" name="Imagem 4"/>
          <p:cNvPicPr/>
          <p:nvPr/>
        </p:nvPicPr>
        <p:blipFill>
          <a:blip r:embed="rId3"/>
          <a:srcRect l="3887" r="34134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4" name="TextShape 3"/>
          <p:cNvSpPr txBox="1"/>
          <p:nvPr/>
        </p:nvSpPr>
        <p:spPr>
          <a:xfrm>
            <a:off x="7805530" y="1961322"/>
            <a:ext cx="4108174" cy="4396998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possível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adicionar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ícone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tela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principal do *smartphone *com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apenas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um clique.</a:t>
            </a: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Compartilhe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facilmente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URL,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instalação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complexa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TextShape 2"/>
          <p:cNvSpPr txBox="1"/>
          <p:nvPr/>
        </p:nvSpPr>
        <p:spPr>
          <a:xfrm>
            <a:off x="8173080" y="499680"/>
            <a:ext cx="3401280" cy="1488146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rPr>
              <a:t>Engajável</a:t>
            </a:r>
            <a:endParaRPr lang="en-US" sz="4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pic>
        <p:nvPicPr>
          <p:cNvPr id="217" name="Imagem 4"/>
          <p:cNvPicPr/>
          <p:nvPr/>
        </p:nvPicPr>
        <p:blipFill>
          <a:blip r:embed="rId3"/>
          <a:srcRect l="3707" r="13661"/>
          <a:stretch/>
        </p:blipFill>
        <p:spPr>
          <a:xfrm>
            <a:off x="0" y="0"/>
            <a:ext cx="7555680" cy="6857640"/>
          </a:xfrm>
          <a:prstGeom prst="rect">
            <a:avLst/>
          </a:prstGeom>
          <a:ln>
            <a:noFill/>
          </a:ln>
        </p:spPr>
      </p:pic>
      <p:sp>
        <p:nvSpPr>
          <p:cNvPr id="218" name="TextShape 3"/>
          <p:cNvSpPr txBox="1"/>
          <p:nvPr/>
        </p:nvSpPr>
        <p:spPr>
          <a:xfrm>
            <a:off x="7752522" y="2305877"/>
            <a:ext cx="4134678" cy="4227445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Através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400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push notifications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constantemente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engajado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notificações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funcionam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exatamente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iguais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dos apps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nativos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Podendo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implementado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en-US" sz="2400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en-US" sz="2400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signal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sz="24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TextShape 3"/>
          <p:cNvSpPr txBox="1"/>
          <p:nvPr/>
        </p:nvSpPr>
        <p:spPr>
          <a:xfrm>
            <a:off x="603360" y="770400"/>
            <a:ext cx="1113264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5600" b="1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Existem</a:t>
            </a:r>
            <a:r>
              <a:rPr lang="en-US" sz="5600" b="1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600" b="1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alternativas</a:t>
            </a:r>
            <a:r>
              <a:rPr lang="en-US" sz="5600" b="1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600" b="1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sz="5600" b="1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P.W.A?</a:t>
            </a:r>
            <a:endParaRPr lang="en-US" sz="56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663120" y="421380"/>
            <a:ext cx="11026800" cy="1105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Comparativo</a:t>
            </a:r>
            <a:r>
              <a:rPr lang="en-US" sz="5400" b="0" strike="noStrike" spc="-12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entre as </a:t>
            </a:r>
            <a:r>
              <a:rPr lang="en-US" sz="5400" b="0" strike="noStrike" spc="-12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tecnologias</a:t>
            </a:r>
            <a:r>
              <a:rPr lang="en-US" sz="5400" b="0" strike="noStrike" spc="-12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atuais</a:t>
            </a:r>
            <a:endParaRPr lang="en-US" sz="5400" b="0" strike="noStrike" spc="-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23" name="Table 2"/>
          <p:cNvGraphicFramePr/>
          <p:nvPr>
            <p:extLst>
              <p:ext uri="{D42A27DB-BD31-4B8C-83A1-F6EECF244321}">
                <p14:modId xmlns:p14="http://schemas.microsoft.com/office/powerpoint/2010/main" val="2638155072"/>
              </p:ext>
            </p:extLst>
          </p:nvPr>
        </p:nvGraphicFramePr>
        <p:xfrm>
          <a:off x="663120" y="1644840"/>
          <a:ext cx="11026800" cy="4696022"/>
        </p:xfrm>
        <a:graphic>
          <a:graphicData uri="http://schemas.openxmlformats.org/drawingml/2006/table">
            <a:tbl>
              <a:tblPr/>
              <a:tblGrid>
                <a:gridCol w="183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5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Performance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Simplicidade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Comunidade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Aceitação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FFFFF"/>
                          </a:solidFill>
                          <a:latin typeface="Segoe UI"/>
                        </a:rPr>
                        <a:t>Estabilidade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B4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3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Kotlin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 dirty="0" err="1">
                          <a:solidFill>
                            <a:srgbClr val="F2F2F2"/>
                          </a:solidFill>
                          <a:latin typeface="Segoe UI"/>
                        </a:rPr>
                        <a:t>React</a:t>
                      </a: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 </a:t>
                      </a:r>
                      <a:r>
                        <a:rPr lang="pt-BR" sz="1800" b="0" strike="noStrike" spc="-1" dirty="0" err="1">
                          <a:solidFill>
                            <a:srgbClr val="F2F2F2"/>
                          </a:solidFill>
                          <a:latin typeface="Segoe UI"/>
                        </a:rPr>
                        <a:t>Native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5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9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Swift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FFFFF"/>
                          </a:solidFill>
                          <a:latin typeface="Segoe UI"/>
                        </a:rPr>
                        <a:t>10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1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P.W.A.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 dirty="0" err="1">
                          <a:solidFill>
                            <a:srgbClr val="F2F2F2"/>
                          </a:solidFill>
                          <a:latin typeface="Segoe UI"/>
                        </a:rPr>
                        <a:t>Xamarin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6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8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F2F2F2"/>
                          </a:solidFill>
                          <a:latin typeface="Segoe UI"/>
                        </a:rPr>
                        <a:t>7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60412"/>
                  </a:ext>
                </a:extLst>
              </a:tr>
            </a:tbl>
          </a:graphicData>
        </a:graphic>
      </p:graphicFrame>
      <p:sp>
        <p:nvSpPr>
          <p:cNvPr id="224" name="CustomShape 3"/>
          <p:cNvSpPr/>
          <p:nvPr/>
        </p:nvSpPr>
        <p:spPr>
          <a:xfrm>
            <a:off x="7765560" y="303840"/>
            <a:ext cx="11462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Segoe UI"/>
              </a:rPr>
              <a:t>De 0 a 10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8911800" y="303840"/>
            <a:ext cx="2778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latin typeface="Segoe UI"/>
              </a:rPr>
              <a:t>Opiniões Pessoais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677160" y="609480"/>
            <a:ext cx="11026800" cy="1320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Comparativo</a:t>
            </a:r>
            <a:r>
              <a:rPr lang="en-US" sz="5400" b="0" strike="noStrike" spc="-12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entre as </a:t>
            </a:r>
            <a:r>
              <a:rPr lang="en-US" sz="5400" b="0" strike="noStrike" spc="-12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tecnologias</a:t>
            </a:r>
            <a:r>
              <a:rPr lang="en-US" sz="5400" b="0" strike="noStrike" spc="-12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atuais</a:t>
            </a:r>
            <a:endParaRPr lang="en-US" sz="5400" b="0" strike="noStrike" spc="-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27" name="Table 2"/>
          <p:cNvGraphicFramePr/>
          <p:nvPr>
            <p:extLst>
              <p:ext uri="{D42A27DB-BD31-4B8C-83A1-F6EECF244321}">
                <p14:modId xmlns:p14="http://schemas.microsoft.com/office/powerpoint/2010/main" val="1940714231"/>
              </p:ext>
            </p:extLst>
          </p:nvPr>
        </p:nvGraphicFramePr>
        <p:xfrm>
          <a:off x="663120" y="1929960"/>
          <a:ext cx="10851720" cy="4288680"/>
        </p:xfrm>
        <a:graphic>
          <a:graphicData uri="http://schemas.openxmlformats.org/drawingml/2006/table">
            <a:tbl>
              <a:tblPr/>
              <a:tblGrid>
                <a:gridCol w="2170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0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0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9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Tecnologia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Android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IOS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WP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1" strike="noStrike" spc="-1">
                          <a:solidFill>
                            <a:srgbClr val="FFFFFF"/>
                          </a:solidFill>
                          <a:latin typeface="Segoe UI"/>
                        </a:rPr>
                        <a:t>Desktop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Cordova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Java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Kotlin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Futtler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React Native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Object C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Swift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Native Script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P.W.A.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solidFill>
                            <a:srgbClr val="000000"/>
                          </a:solidFill>
                          <a:latin typeface="Segoe UI"/>
                        </a:rPr>
                        <a:t>X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9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800" b="0" strike="noStrike" spc="-1" dirty="0" err="1">
                          <a:latin typeface="Arial"/>
                        </a:rPr>
                        <a:t>Xamarin</a:t>
                      </a:r>
                      <a:endParaRPr lang="pt-BR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latin typeface="Arial"/>
                        </a:rPr>
                        <a:t>X</a:t>
                      </a: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latin typeface="Arial"/>
                        </a:rPr>
                        <a:t>X</a:t>
                      </a: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latin typeface="Arial"/>
                        </a:rPr>
                        <a:t>X</a:t>
                      </a: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800" b="0" strike="noStrike" spc="-1" dirty="0">
                          <a:latin typeface="Arial"/>
                        </a:rPr>
                        <a:t>X</a:t>
                      </a: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42143"/>
                  </a:ext>
                </a:extLst>
              </a:tr>
            </a:tbl>
          </a:graphicData>
        </a:graphic>
      </p:graphicFrame>
      <p:sp>
        <p:nvSpPr>
          <p:cNvPr id="4" name="CustomShape 4">
            <a:extLst>
              <a:ext uri="{FF2B5EF4-FFF2-40B4-BE49-F238E27FC236}">
                <a16:creationId xmlns:a16="http://schemas.microsoft.com/office/drawing/2014/main" id="{A01FCD24-3960-4AC4-95A4-3CE40F49B85C}"/>
              </a:ext>
            </a:extLst>
          </p:cNvPr>
          <p:cNvSpPr/>
          <p:nvPr/>
        </p:nvSpPr>
        <p:spPr>
          <a:xfrm>
            <a:off x="8911800" y="303840"/>
            <a:ext cx="2778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0000"/>
                </a:solidFill>
                <a:latin typeface="Segoe UI"/>
              </a:rPr>
              <a:t>Opiniões Pessoais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6720840" y="0"/>
            <a:ext cx="5470920" cy="685764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TextShape 2"/>
          <p:cNvSpPr txBox="1"/>
          <p:nvPr/>
        </p:nvSpPr>
        <p:spPr>
          <a:xfrm>
            <a:off x="7197120" y="499680"/>
            <a:ext cx="4345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5000"/>
          </a:bodyPr>
          <a:lstStyle/>
          <a:p>
            <a:pPr>
              <a:lnSpc>
                <a:spcPct val="85000"/>
              </a:lnSpc>
            </a:pPr>
            <a:r>
              <a:rPr lang="en-US" sz="4800" b="0" strike="noStrike" spc="-12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Existe</a:t>
            </a:r>
            <a:r>
              <a:rPr lang="en-US" sz="4800" b="0" strike="noStrike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0" strike="noStrike" spc="-12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isso</a:t>
            </a:r>
            <a:r>
              <a:rPr lang="en-US" sz="4800" b="0" strike="noStrike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b="0" strike="noStrike" spc="-12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tudo</a:t>
            </a:r>
            <a:r>
              <a:rPr lang="en-US" sz="4800" b="0" strike="noStrike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4800" b="0" strike="noStrike" spc="-12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tecnologia</a:t>
            </a:r>
            <a:r>
              <a:rPr lang="en-US" sz="4800" b="0" strike="noStrike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4800" b="0" strike="noStrike" spc="-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0" name="Imagem 3"/>
          <p:cNvPicPr/>
          <p:nvPr/>
        </p:nvPicPr>
        <p:blipFill>
          <a:blip r:embed="rId2"/>
          <a:stretch/>
        </p:blipFill>
        <p:spPr>
          <a:xfrm>
            <a:off x="643320" y="1224720"/>
            <a:ext cx="5451120" cy="4088520"/>
          </a:xfrm>
          <a:prstGeom prst="rect">
            <a:avLst/>
          </a:prstGeom>
          <a:ln>
            <a:noFill/>
          </a:ln>
        </p:spPr>
      </p:pic>
      <p:sp>
        <p:nvSpPr>
          <p:cNvPr id="231" name="TextShape 3"/>
          <p:cNvSpPr txBox="1"/>
          <p:nvPr/>
        </p:nvSpPr>
        <p:spPr>
          <a:xfrm>
            <a:off x="7197120" y="2279374"/>
            <a:ext cx="4345560" cy="359654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Por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incrível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pareça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não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!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Ainda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existem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diversos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chemeClr val="bg1"/>
                </a:solidFill>
                <a:latin typeface="Segoe UI"/>
              </a:rPr>
              <a:t>frameworks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, </a:t>
            </a:r>
            <a:r>
              <a:rPr lang="en-US" sz="2400" b="1" i="1" strike="noStrike" spc="-1" dirty="0" err="1">
                <a:solidFill>
                  <a:schemeClr val="bg1"/>
                </a:solidFill>
                <a:latin typeface="Segoe UI"/>
              </a:rPr>
              <a:t>bibliotecas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proporcionam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a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criação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de um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aplicativo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chemeClr val="bg1"/>
              </a:solidFill>
              <a:latin typeface="Calibri Light"/>
            </a:endParaRP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chemeClr val="bg1"/>
              </a:solidFill>
              <a:latin typeface="Calibri Light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Cabe a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você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escolher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qual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provê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o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melhor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custo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e </a:t>
            </a:r>
            <a:r>
              <a:rPr lang="en-US" sz="2400" b="0" strike="noStrike" spc="-1" dirty="0" err="1">
                <a:solidFill>
                  <a:schemeClr val="bg1"/>
                </a:solidFill>
                <a:latin typeface="Segoe UI"/>
              </a:rPr>
              <a:t>beneficio</a:t>
            </a:r>
            <a:r>
              <a:rPr lang="en-US" sz="2400" b="0" strike="noStrike" spc="-1" dirty="0">
                <a:solidFill>
                  <a:schemeClr val="bg1"/>
                </a:solidFill>
                <a:latin typeface="Segoe UI"/>
              </a:rPr>
              <a:t> </a:t>
            </a:r>
            <a:r>
              <a:rPr lang="en-US" sz="2400" b="0" strike="noStrike" spc="-1" dirty="0">
                <a:solidFill>
                  <a:schemeClr val="bg1"/>
                </a:solidFill>
                <a:latin typeface="Wingdings"/>
              </a:rPr>
              <a:t></a:t>
            </a:r>
            <a:endParaRPr lang="en-US" sz="2400" b="0" strike="noStrike" spc="-1" dirty="0">
              <a:solidFill>
                <a:schemeClr val="bg1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7796463" y="499680"/>
            <a:ext cx="4090737" cy="1564063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P.W.A. </a:t>
            </a: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vai</a:t>
            </a: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matar</a:t>
            </a: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APPS?</a:t>
            </a:r>
            <a:endParaRPr lang="en-US" sz="4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4" name="Espaço Reservado para Conteúdo 6"/>
          <p:cNvPicPr/>
          <p:nvPr/>
        </p:nvPicPr>
        <p:blipFill>
          <a:blip r:embed="rId2"/>
          <a:stretch/>
        </p:blipFill>
        <p:spPr>
          <a:xfrm>
            <a:off x="633960" y="1079640"/>
            <a:ext cx="6278040" cy="4708440"/>
          </a:xfrm>
          <a:prstGeom prst="rect">
            <a:avLst/>
          </a:prstGeom>
          <a:ln>
            <a:noFill/>
          </a:ln>
        </p:spPr>
      </p:pic>
      <p:sp>
        <p:nvSpPr>
          <p:cNvPr id="235" name="TextShape 3"/>
          <p:cNvSpPr txBox="1"/>
          <p:nvPr/>
        </p:nvSpPr>
        <p:spPr>
          <a:xfrm>
            <a:off x="7898296" y="2419920"/>
            <a:ext cx="3988904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Por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enquanto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não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, mas a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tendência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é que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cada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vez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mais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os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apps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nativos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percam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uma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parcela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do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mercado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18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Ainda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existe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uma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certa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resistência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,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até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cultural para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acostumarem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com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os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novos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Segoe UI"/>
              </a:rPr>
              <a:t>padrões</a:t>
            </a:r>
            <a:r>
              <a:rPr lang="en-US" sz="1800" b="0" strike="noStrike" spc="-1" dirty="0">
                <a:solidFill>
                  <a:srgbClr val="FFFFFF"/>
                </a:solidFill>
                <a:latin typeface="Segoe UI"/>
              </a:rPr>
              <a:t>.</a:t>
            </a:r>
            <a:endParaRPr lang="en-US" sz="18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interior, óculos, mesa&#10;&#10;Descrição gerada automaticamente">
            <a:extLst>
              <a:ext uri="{FF2B5EF4-FFF2-40B4-BE49-F238E27FC236}">
                <a16:creationId xmlns:a16="http://schemas.microsoft.com/office/drawing/2014/main" id="{2F9018B4-289F-4BD8-A04D-72B027995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70" y="5074696"/>
            <a:ext cx="2482575" cy="1426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TextShape 2"/>
          <p:cNvSpPr txBox="1"/>
          <p:nvPr/>
        </p:nvSpPr>
        <p:spPr>
          <a:xfrm>
            <a:off x="7780421" y="499680"/>
            <a:ext cx="4289629" cy="1569752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Devo </a:t>
            </a: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fazer</a:t>
            </a: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tudo</a:t>
            </a:r>
            <a:endParaRPr lang="en-US" sz="4000" spc="-12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5000"/>
              </a:lnSpc>
            </a:pPr>
            <a:r>
              <a:rPr lang="en-US" sz="4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4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P.W.A.?</a:t>
            </a:r>
            <a:endParaRPr lang="en-US" sz="4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7780421" y="2419920"/>
            <a:ext cx="4053770" cy="3938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200" b="1" i="1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ofereça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diversas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possibilidades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analisar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bem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qual é a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necessidade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negócio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 sim! De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preferência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sempre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dentro dos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padrões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um P.W.A.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terá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muito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menos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sz="2200" b="0" strike="noStrike" spc="-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futuro</a:t>
            </a:r>
            <a:r>
              <a:rPr lang="en-US" sz="2200" b="0" strike="noStrike" spc="-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2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Uma imagem contendo pessoa, vestindo, homem, vestuário&#10;&#10;Descrição gerada automaticamente">
            <a:extLst>
              <a:ext uri="{FF2B5EF4-FFF2-40B4-BE49-F238E27FC236}">
                <a16:creationId xmlns:a16="http://schemas.microsoft.com/office/drawing/2014/main" id="{1E2EB3B5-4CBF-4608-92C0-03AF19522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0" y="499680"/>
            <a:ext cx="7337478" cy="5725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57360" y="499680"/>
            <a:ext cx="7540156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Questions</a:t>
            </a:r>
            <a:r>
              <a:rPr lang="en-US" sz="5400" b="0" strike="noStrike" spc="-120" dirty="0">
                <a:solidFill>
                  <a:srgbClr val="50B4C8"/>
                </a:solidFill>
                <a:latin typeface="Calibri Light"/>
              </a:rPr>
              <a:t>!</a:t>
            </a:r>
            <a:endParaRPr lang="en-US" sz="54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Qual é a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frequência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acessa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todos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seus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apps?</a:t>
            </a:r>
            <a:endParaRPr lang="en-US" sz="72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grama&#10;&#10;Descrição gerada automaticamente">
            <a:extLst>
              <a:ext uri="{FF2B5EF4-FFF2-40B4-BE49-F238E27FC236}">
                <a16:creationId xmlns:a16="http://schemas.microsoft.com/office/drawing/2014/main" id="{DB2EC2A5-2B83-4DC2-A8C2-1D9B5439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143520"/>
            <a:ext cx="209550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Quem</a:t>
            </a: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</a:t>
            </a: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usando</a:t>
            </a: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P.W.A?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999000" y="5992560"/>
            <a:ext cx="10058040" cy="578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Fonte: https://developers.google.com/web/showcase</a:t>
            </a:r>
          </a:p>
        </p:txBody>
      </p:sp>
      <p:pic>
        <p:nvPicPr>
          <p:cNvPr id="242" name="Imagem 5"/>
          <p:cNvPicPr/>
          <p:nvPr/>
        </p:nvPicPr>
        <p:blipFill>
          <a:blip r:embed="rId2"/>
          <a:stretch/>
        </p:blipFill>
        <p:spPr>
          <a:xfrm>
            <a:off x="2708640" y="2203560"/>
            <a:ext cx="6175080" cy="347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AliExpress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4" name="Imagem 10"/>
          <p:cNvPicPr/>
          <p:nvPr/>
        </p:nvPicPr>
        <p:blipFill>
          <a:blip r:embed="rId2"/>
          <a:srcRect t="6883" b="1020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5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104%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novos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navegadores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82%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acrescimento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iOS.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dobro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acessadas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74% de tempo 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Alibaba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7" name="Imagem 2"/>
          <p:cNvPicPr/>
          <p:nvPr/>
        </p:nvPicPr>
        <p:blipFill>
          <a:blip r:embed="rId2"/>
          <a:srcRect t="7161" b="8656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76% de novas conversões nos navegadores.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14% de usuários mais ativos  no iOS; 30% no Android.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4X mais interações na </a:t>
            </a:r>
            <a:r>
              <a:rPr lang="pt-BR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Homescreen</a:t>
            </a: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6400800" y="499680"/>
            <a:ext cx="51418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0" name="Imagem 7"/>
          <p:cNvPicPr/>
          <p:nvPr/>
        </p:nvPicPr>
        <p:blipFill>
          <a:blip r:embed="rId3"/>
          <a:stretch/>
        </p:blipFill>
        <p:spPr>
          <a:xfrm>
            <a:off x="1217520" y="645120"/>
            <a:ext cx="4302720" cy="524736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6400800" y="2011680"/>
            <a:ext cx="5141880" cy="386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65% de novas sessões por página.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75% de novos tweets.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20% diminuição nas deixas (rejeições).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85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Arial"/>
              <a:buChar char=" "/>
            </a:pPr>
            <a:r>
              <a:rPr lang="pt-BR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 apenas 3% do espaço em comparação ao aplicativo nativo.</a:t>
            </a: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  <a:spcBef>
                <a:spcPts val="1199"/>
              </a:spcBef>
            </a:pPr>
            <a:endParaRPr lang="pt-BR" sz="20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36480" y="499680"/>
            <a:ext cx="370656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Uber</a:t>
            </a:r>
            <a:endParaRPr lang="en-US" sz="4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3" name="Imagem 2"/>
          <p:cNvPicPr/>
          <p:nvPr/>
        </p:nvPicPr>
        <p:blipFill>
          <a:blip r:embed="rId2"/>
          <a:stretch/>
        </p:blipFill>
        <p:spPr>
          <a:xfrm>
            <a:off x="633960" y="1481400"/>
            <a:ext cx="6912000" cy="3904920"/>
          </a:xfrm>
          <a:prstGeom prst="rect">
            <a:avLst/>
          </a:prstGeom>
          <a:ln>
            <a:noFill/>
          </a:ln>
        </p:spPr>
      </p:pic>
      <p:sp>
        <p:nvSpPr>
          <p:cNvPr id="254" name="TextShape 2"/>
          <p:cNvSpPr txBox="1"/>
          <p:nvPr/>
        </p:nvSpPr>
        <p:spPr>
          <a:xfrm>
            <a:off x="7836480" y="2011680"/>
            <a:ext cx="3706560" cy="386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P.W.A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exatamente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0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simples e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a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nativa</a:t>
            </a:r>
            <a:r>
              <a:rPr lang="en-US" sz="20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Instagram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6" name="Imagem 6"/>
          <p:cNvPicPr/>
          <p:nvPr/>
        </p:nvPicPr>
        <p:blipFill>
          <a:blip r:embed="rId2"/>
          <a:srcRect t="5216" b="85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57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ainda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equivalente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mas segue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próxima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enquanto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algumas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funcionalidades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fotos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683240" y="499680"/>
            <a:ext cx="656244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Telegram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9" name="Imagem 5"/>
          <p:cNvPicPr/>
          <p:nvPr/>
        </p:nvPicPr>
        <p:blipFill>
          <a:blip r:embed="rId2"/>
          <a:srcRect b="5302"/>
          <a:stretch/>
        </p:blipFill>
        <p:spPr>
          <a:xfrm>
            <a:off x="0" y="-6480"/>
            <a:ext cx="4077000" cy="6864120"/>
          </a:xfrm>
          <a:prstGeom prst="rect">
            <a:avLst/>
          </a:prstGeom>
          <a:ln>
            <a:noFill/>
          </a:ln>
        </p:spPr>
      </p:pic>
      <p:sp>
        <p:nvSpPr>
          <p:cNvPr id="260" name="TextShape 2"/>
          <p:cNvSpPr txBox="1"/>
          <p:nvPr/>
        </p:nvSpPr>
        <p:spPr>
          <a:xfrm>
            <a:off x="4702680" y="2011680"/>
            <a:ext cx="6428520" cy="376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contrário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Whatsapp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possui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horrível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telegrama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ser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realmente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flexível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disponibilidade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100%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independente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plataforma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Tinder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069920" y="2121480"/>
            <a:ext cx="4147920" cy="4050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tamanho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app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caiu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30mb para 2.8mb</a:t>
            </a: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Cortou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tempo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carregamento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11.91s para 4.69s</a:t>
            </a:r>
          </a:p>
        </p:txBody>
      </p:sp>
      <p:pic>
        <p:nvPicPr>
          <p:cNvPr id="263" name="Imagem 2"/>
          <p:cNvPicPr/>
          <p:nvPr/>
        </p:nvPicPr>
        <p:blipFill>
          <a:blip r:embed="rId2"/>
          <a:stretch/>
        </p:blipFill>
        <p:spPr>
          <a:xfrm>
            <a:off x="6588000" y="1424160"/>
            <a:ext cx="2009520" cy="4009680"/>
          </a:xfrm>
          <a:prstGeom prst="rect">
            <a:avLst/>
          </a:prstGeom>
          <a:ln>
            <a:noFill/>
          </a:ln>
        </p:spPr>
      </p:pic>
      <p:pic>
        <p:nvPicPr>
          <p:cNvPr id="264" name="Imagem 3"/>
          <p:cNvPicPr/>
          <p:nvPr/>
        </p:nvPicPr>
        <p:blipFill>
          <a:blip r:embed="rId3"/>
          <a:stretch/>
        </p:blipFill>
        <p:spPr>
          <a:xfrm>
            <a:off x="8778600" y="333360"/>
            <a:ext cx="2819160" cy="583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48929" y="629266"/>
            <a:ext cx="3651467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Google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b="0" strike="noStrike" spc="-1" dirty="0" err="1"/>
              <a:t>Requer</a:t>
            </a:r>
            <a:r>
              <a:rPr lang="en-US" b="0" strike="noStrike" spc="-1" dirty="0"/>
              <a:t> Google Chrome</a:t>
            </a:r>
          </a:p>
          <a:p>
            <a:pPr indent="-228600">
              <a:lnSpc>
                <a:spcPct val="90000"/>
              </a:lnSpc>
              <a:spcBef>
                <a:spcPts val="1301"/>
              </a:spcBef>
              <a:buFont typeface="Arial" panose="020B0604020202020204" pitchFamily="34" charset="0"/>
              <a:buChar char="•"/>
            </a:pPr>
            <a:endParaRPr lang="en-US" b="0" strike="noStrike" spc="-1" dirty="0"/>
          </a:p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b="0" strike="noStrike" spc="-1" dirty="0" err="1"/>
              <a:t>Utiliza</a:t>
            </a:r>
            <a:r>
              <a:rPr lang="en-US" b="0" strike="noStrike" spc="-1" dirty="0"/>
              <a:t> a nova </a:t>
            </a:r>
            <a:r>
              <a:rPr lang="en-US" b="0" strike="noStrike" spc="-1" dirty="0" err="1"/>
              <a:t>api</a:t>
            </a:r>
            <a:r>
              <a:rPr lang="en-US" b="0" strike="noStrike" spc="-1" dirty="0"/>
              <a:t> </a:t>
            </a:r>
            <a:r>
              <a:rPr lang="en-US" b="0" strike="noStrike" spc="-1" dirty="0" err="1"/>
              <a:t>chamada</a:t>
            </a:r>
            <a:r>
              <a:rPr lang="en-US" b="0" strike="noStrike" spc="-1" dirty="0"/>
              <a:t> T.W.A. (</a:t>
            </a:r>
            <a:r>
              <a:rPr lang="pt-BR" dirty="0" err="1"/>
              <a:t>Trusted</a:t>
            </a:r>
            <a:r>
              <a:rPr lang="pt-BR" dirty="0"/>
              <a:t> Web </a:t>
            </a:r>
            <a:r>
              <a:rPr lang="pt-BR" dirty="0" err="1"/>
              <a:t>Activity</a:t>
            </a:r>
            <a:r>
              <a:rPr lang="pt-BR" dirty="0"/>
              <a:t>)</a:t>
            </a:r>
          </a:p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pt-BR" b="0" strike="noStrike" spc="-1" dirty="0"/>
          </a:p>
          <a:p>
            <a:pPr marL="91440" indent="-228600">
              <a:lnSpc>
                <a:spcPct val="90000"/>
              </a:lnSpc>
              <a:spcBef>
                <a:spcPts val="1301"/>
              </a:spcBef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pt-BR" dirty="0"/>
              <a:t>É um modo especial nas </a:t>
            </a:r>
            <a:r>
              <a:rPr lang="pt-BR" dirty="0">
                <a:hlinkClick r:id="rId2"/>
              </a:rPr>
              <a:t>guias personalizadas do Chrome</a:t>
            </a:r>
            <a:endParaRPr lang="en-US" b="0" strike="noStrike" spc="-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34380D-031C-4696-8128-19F6DCEAA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272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6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usuários</a:t>
            </a:r>
            <a:r>
              <a:rPr lang="en-US" sz="6000" b="0" strike="noStrike" spc="-12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 </a:t>
            </a:r>
            <a:r>
              <a:rPr lang="en-US" sz="6000" b="0" strike="noStrike" spc="-12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significa</a:t>
            </a:r>
            <a:endParaRPr lang="en-US" sz="60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Espaço Reservado para Conteúdo 5"/>
          <p:cNvPicPr/>
          <p:nvPr/>
        </p:nvPicPr>
        <p:blipFill>
          <a:blip r:embed="rId2"/>
          <a:stretch/>
        </p:blipFill>
        <p:spPr>
          <a:xfrm>
            <a:off x="5282640" y="1503720"/>
            <a:ext cx="6265800" cy="349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Questions</a:t>
            </a:r>
            <a:r>
              <a:rPr lang="en-US" sz="5400" b="0" strike="noStrike" spc="-120" dirty="0">
                <a:solidFill>
                  <a:srgbClr val="50B4C8"/>
                </a:solidFill>
                <a:latin typeface="Calibri Light"/>
              </a:rPr>
              <a:t>!</a:t>
            </a:r>
            <a:endParaRPr lang="en-US" sz="54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Quanto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espaço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físico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consome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com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6600" b="0" strike="noStrike" spc="-1" dirty="0" err="1">
                <a:solidFill>
                  <a:srgbClr val="262626"/>
                </a:solidFill>
                <a:latin typeface="Segoe UI"/>
              </a:rPr>
              <a:t>seus</a:t>
            </a:r>
            <a:r>
              <a:rPr lang="en-US" sz="6600" b="0" strike="noStrike" spc="-1" dirty="0">
                <a:solidFill>
                  <a:srgbClr val="262626"/>
                </a:solidFill>
                <a:latin typeface="Segoe UI"/>
              </a:rPr>
              <a:t> apps?</a:t>
            </a:r>
            <a:endParaRPr lang="en-US" sz="66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&#10;&#10;Descrição gerada automaticamente">
            <a:extLst>
              <a:ext uri="{FF2B5EF4-FFF2-40B4-BE49-F238E27FC236}">
                <a16:creationId xmlns:a16="http://schemas.microsoft.com/office/drawing/2014/main" id="{2454728C-5076-4C7B-ADC9-9ABB2DA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" y="3882189"/>
            <a:ext cx="1991657" cy="2822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982254" y="499680"/>
            <a:ext cx="4024216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8500"/>
          </a:bodyPr>
          <a:lstStyle/>
          <a:p>
            <a:pPr>
              <a:lnSpc>
                <a:spcPct val="85000"/>
              </a:lnSpc>
            </a:pPr>
            <a:r>
              <a:rPr lang="en-US" sz="4400" b="0" strike="noStrike" spc="-12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Onde</a:t>
            </a:r>
            <a:r>
              <a:rPr lang="en-US" sz="4400" b="0" strike="noStrike" spc="-12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0" strike="noStrike" spc="-12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encontro</a:t>
            </a:r>
            <a:r>
              <a:rPr lang="en-US" sz="4400" b="0" strike="noStrike" spc="-12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4400" b="0" strike="noStrike" spc="-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1" name="Imagem 3"/>
          <p:cNvPicPr/>
          <p:nvPr/>
        </p:nvPicPr>
        <p:blipFill>
          <a:blip r:embed="rId2"/>
          <a:stretch/>
        </p:blipFill>
        <p:spPr>
          <a:xfrm>
            <a:off x="633960" y="1317240"/>
            <a:ext cx="6912000" cy="4233240"/>
          </a:xfrm>
          <a:prstGeom prst="rect">
            <a:avLst/>
          </a:prstGeom>
          <a:ln>
            <a:noFill/>
          </a:ln>
        </p:spPr>
      </p:pic>
      <p:sp>
        <p:nvSpPr>
          <p:cNvPr id="272" name="TextShape 2"/>
          <p:cNvSpPr txBox="1"/>
          <p:nvPr/>
        </p:nvSpPr>
        <p:spPr>
          <a:xfrm>
            <a:off x="7836480" y="2011679"/>
            <a:ext cx="4024216" cy="4587903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Microsoft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desenvolveu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funcionalidade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b="1" i="1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bing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permite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indexar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Espalhadas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pela web dentro da </a:t>
            </a:r>
            <a:r>
              <a:rPr lang="en-US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loja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utilizar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seu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10 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Outros sites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também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possuem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índices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strike="noStrike" spc="-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b="0" strike="noStrike" spc="-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endParaRPr lang="en-US" b="0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7400" lvl="1" indent="-342720" algn="ctr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b="0" u="sng" strike="noStrike" spc="-1" dirty="0">
                <a:solidFill>
                  <a:srgbClr val="3B85DE"/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https://www.pwastats.com/</a:t>
            </a:r>
            <a:endParaRPr lang="en-US" b="0" i="1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7400" lvl="1" indent="-342720" algn="ctr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b="0" u="sng" strike="noStrike" spc="-1" dirty="0">
                <a:solidFill>
                  <a:srgbClr val="3B85DE"/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https://pwa.rocks/</a:t>
            </a:r>
            <a:endParaRPr lang="en-US" b="0" i="1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7400" lvl="1" indent="-342720" algn="ctr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b="0" u="sng" strike="noStrike" spc="-1" dirty="0">
                <a:solidFill>
                  <a:srgbClr val="3B85DE"/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https://pwa-directory.appspot.com/</a:t>
            </a:r>
            <a:endParaRPr lang="en-US" b="0" i="1" strike="noStrike" spc="-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rtão de negócios&#10;&#10;Descrição gerada automaticamente">
            <a:extLst>
              <a:ext uri="{FF2B5EF4-FFF2-40B4-BE49-F238E27FC236}">
                <a16:creationId xmlns:a16="http://schemas.microsoft.com/office/drawing/2014/main" id="{03C7AC18-9E74-4BB6-AF6F-8A392D197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5" y="1979838"/>
            <a:ext cx="7477968" cy="420635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D97E0B-0ACC-4FD7-8711-4560D23D5FF2}"/>
              </a:ext>
            </a:extLst>
          </p:cNvPr>
          <p:cNvSpPr txBox="1"/>
          <p:nvPr/>
        </p:nvSpPr>
        <p:spPr>
          <a:xfrm>
            <a:off x="303590" y="2128954"/>
            <a:ext cx="3762383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O Chrome 72 para Android lançou o muito aguardado recurso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Trusted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Activity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Significa que agora podemos distribuir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PWAs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na Google Play Store!</a:t>
            </a:r>
          </a:p>
          <a:p>
            <a:pPr algn="ctr"/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400" dirty="0" err="1"/>
              <a:t>Trusted</a:t>
            </a:r>
            <a:r>
              <a:rPr lang="pt-BR" sz="2400" dirty="0"/>
              <a:t> Web </a:t>
            </a:r>
            <a:r>
              <a:rPr lang="pt-BR" sz="2400" dirty="0" err="1"/>
              <a:t>Activity</a:t>
            </a:r>
            <a:r>
              <a:rPr lang="pt-BR" sz="2400" dirty="0"/>
              <a:t> (TWA)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6AD85901-5BEA-4F1F-BE48-24F792BD1E11}"/>
              </a:ext>
            </a:extLst>
          </p:cNvPr>
          <p:cNvSpPr txBox="1"/>
          <p:nvPr/>
        </p:nvSpPr>
        <p:spPr>
          <a:xfrm>
            <a:off x="452880" y="484560"/>
            <a:ext cx="11190600" cy="160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P.W.A </a:t>
            </a:r>
            <a:r>
              <a:rPr lang="en-US" sz="5400" b="0" strike="noStrike" spc="-12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sz="5400" b="0" strike="noStrike" spc="-12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Google Play Store</a:t>
            </a:r>
            <a:endParaRPr lang="en-US" sz="5400" b="0" strike="noStrike" spc="-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72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452880" y="484560"/>
            <a:ext cx="11190600" cy="160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</a:t>
            </a:r>
            <a:r>
              <a:rPr lang="en-US" sz="5400" b="0" strike="noStrike" spc="-12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difícil</a:t>
            </a: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0" strike="noStrike" spc="-12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desenvolver</a:t>
            </a:r>
            <a:r>
              <a:rPr lang="en-US" sz="5400" b="0" strike="noStrike" spc="-12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um P.W.A?</a:t>
            </a:r>
            <a:endParaRPr lang="en-US" sz="5400" b="0" strike="noStrike" spc="-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457200" y="2072880"/>
            <a:ext cx="3412440" cy="405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Pode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parecer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complicado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no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começo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algn="ctr">
              <a:lnSpc>
                <a:spcPct val="85000"/>
              </a:lnSpc>
              <a:spcBef>
                <a:spcPts val="1301"/>
              </a:spcBef>
            </a:pP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Mas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vamos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provar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quanto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pode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 ser simples e </a:t>
            </a:r>
            <a:r>
              <a:rPr lang="en-US" sz="2800" b="0" strike="noStrike" spc="-1" dirty="0" err="1">
                <a:solidFill>
                  <a:srgbClr val="262626"/>
                </a:solidFill>
                <a:latin typeface="Segoe UI"/>
              </a:rPr>
              <a:t>divertido</a:t>
            </a:r>
            <a:r>
              <a:rPr lang="en-US" sz="2800" b="0" strike="noStrike" spc="-1" dirty="0">
                <a:solidFill>
                  <a:srgbClr val="262626"/>
                </a:solidFill>
                <a:latin typeface="Segoe UI"/>
              </a:rPr>
              <a:t>!</a:t>
            </a:r>
            <a:endParaRPr lang="en-US" sz="28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A35D6A-A4A6-4F7C-B1F0-3B5C3596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99" y="1936752"/>
            <a:ext cx="7441301" cy="4186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TextShape 3"/>
          <p:cNvSpPr txBox="1"/>
          <p:nvPr/>
        </p:nvSpPr>
        <p:spPr>
          <a:xfrm>
            <a:off x="603360" y="770400"/>
            <a:ext cx="3466800" cy="335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500"/>
          </a:bodyPr>
          <a:lstStyle/>
          <a:p>
            <a:pPr>
              <a:lnSpc>
                <a:spcPct val="80000"/>
              </a:lnSpc>
            </a:pPr>
            <a:r>
              <a:rPr lang="en-US" sz="6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Falando</a:t>
            </a:r>
            <a:r>
              <a:rPr lang="en-US" sz="6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um </a:t>
            </a:r>
            <a:r>
              <a:rPr lang="en-US" sz="6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pouco</a:t>
            </a:r>
            <a:r>
              <a:rPr lang="en-US" sz="60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60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código</a:t>
            </a:r>
            <a:endParaRPr lang="en-US" sz="60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m 2" descr="Uma imagem contendo grama, ao ar livre, pessoa, edifício&#10;&#10;Descrição gerada automaticamente">
            <a:extLst>
              <a:ext uri="{FF2B5EF4-FFF2-40B4-BE49-F238E27FC236}">
                <a16:creationId xmlns:a16="http://schemas.microsoft.com/office/drawing/2014/main" id="{DC8DDA93-A87D-4B29-B52D-FD93916B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35162"/>
            <a:ext cx="7066827" cy="4888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663120" y="294120"/>
            <a:ext cx="8324280" cy="78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O que é Service Worker?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663120" y="1238040"/>
            <a:ext cx="6390360" cy="403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É um script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navegador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executa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segundo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plano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Possibilitando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recursos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que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precisam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uma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página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da Web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ou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interação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usuário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Atualmente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já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incluem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recursos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notificações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push 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e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sincronização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segundo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 err="1">
                <a:solidFill>
                  <a:srgbClr val="262626"/>
                </a:solidFill>
                <a:latin typeface="Segoe UI"/>
              </a:rPr>
              <a:t>plano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. 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663120" y="5494680"/>
            <a:ext cx="870192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1400" b="0" strike="noStrike" spc="-1" dirty="0">
                <a:solidFill>
                  <a:srgbClr val="000000"/>
                </a:solidFill>
                <a:latin typeface="Segoe UI"/>
              </a:rPr>
              <a:t>Fontes: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 dirty="0">
                <a:solidFill>
                  <a:srgbClr val="2370CD"/>
                </a:solidFill>
                <a:uFillTx/>
                <a:latin typeface="Segoe UI"/>
                <a:hlinkClick r:id="rId3"/>
              </a:rPr>
              <a:t>https://braziljs.org/blog/service-worker-a-revolucao-da-plataforma-web/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 dirty="0">
                <a:solidFill>
                  <a:srgbClr val="2370CD"/>
                </a:solidFill>
                <a:uFillTx/>
                <a:latin typeface="Segoe UI"/>
                <a:hlinkClick r:id="rId4"/>
              </a:rPr>
              <a:t>https://developers.google.com/web/fundamentals/primers/service-workers/?hl=pt-br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1400" b="0" strike="noStrike" spc="-1" dirty="0">
              <a:latin typeface="Arial"/>
            </a:endParaRPr>
          </a:p>
        </p:txBody>
      </p:sp>
      <p:pic>
        <p:nvPicPr>
          <p:cNvPr id="284" name="Imagem 5"/>
          <p:cNvPicPr/>
          <p:nvPr/>
        </p:nvPicPr>
        <p:blipFill>
          <a:blip r:embed="rId5"/>
          <a:stretch/>
        </p:blipFill>
        <p:spPr>
          <a:xfrm>
            <a:off x="7800840" y="1611000"/>
            <a:ext cx="3809520" cy="285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The Web App Manifest 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490330" y="1875600"/>
            <a:ext cx="6027470" cy="3297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0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É um simples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arquivo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1" i="1" strike="noStrike" spc="-1" dirty="0">
                <a:solidFill>
                  <a:srgbClr val="262626"/>
                </a:solidFill>
                <a:latin typeface="Segoe UI"/>
              </a:rPr>
              <a:t>JSON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responsável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parametrizar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algumas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configurações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aparência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aplicativo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por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exemplo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, qual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sua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cor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primária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? Qual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seu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ícone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? Como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será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chamado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o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atalho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na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área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de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trabalho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Também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conhecido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Segoe UI"/>
              </a:rPr>
              <a:t>como</a:t>
            </a: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: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347400" lvl="1" indent="-34272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lang="en-US" sz="2000" b="1" i="1" strike="noStrike" spc="-1" dirty="0" err="1">
                <a:solidFill>
                  <a:srgbClr val="262626"/>
                </a:solidFill>
                <a:latin typeface="Segoe UI"/>
              </a:rPr>
              <a:t>manifest.json</a:t>
            </a:r>
            <a:endParaRPr lang="en-US" sz="2000" b="0" i="1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063800" y="5402520"/>
            <a:ext cx="10058040" cy="97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lnSpcReduction="10000"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1400" b="0" strike="noStrike" spc="-1" dirty="0">
                <a:solidFill>
                  <a:srgbClr val="000000"/>
                </a:solidFill>
                <a:latin typeface="Segoe UI"/>
              </a:rPr>
              <a:t>Fontes: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u="sng" strike="noStrike" spc="-1" dirty="0">
                <a:solidFill>
                  <a:srgbClr val="2370CD"/>
                </a:solidFill>
                <a:uFillTx/>
                <a:latin typeface="Segoe UI"/>
                <a:hlinkClick r:id="rId2"/>
              </a:rPr>
              <a:t>https://developer.mozilla.org/en-US/docs/Web/Manifest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pt-BR" sz="1400" b="0" strike="noStrike" spc="-1" dirty="0">
                <a:solidFill>
                  <a:srgbClr val="000000"/>
                </a:solidFill>
                <a:latin typeface="Segoe UI"/>
              </a:rPr>
              <a:t>https://developers.google.com/web/fundamentals/web-app-manifest/?hl=en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289" name="Imagem 9"/>
          <p:cNvPicPr/>
          <p:nvPr/>
        </p:nvPicPr>
        <p:blipFill>
          <a:blip r:embed="rId3"/>
          <a:stretch/>
        </p:blipFill>
        <p:spPr>
          <a:xfrm>
            <a:off x="6658200" y="1844640"/>
            <a:ext cx="5228640" cy="392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7556040" y="0"/>
            <a:ext cx="4635720" cy="6857640"/>
          </a:xfrm>
          <a:prstGeom prst="rect">
            <a:avLst/>
          </a:prstGeom>
          <a:solidFill>
            <a:schemeClr val="accent1"/>
          </a:solidFill>
          <a:ln>
            <a:solidFill>
              <a:srgbClr val="C5964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Shape 2"/>
          <p:cNvSpPr txBox="1"/>
          <p:nvPr/>
        </p:nvSpPr>
        <p:spPr>
          <a:xfrm>
            <a:off x="8173080" y="499680"/>
            <a:ext cx="3401280" cy="1919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b="0" strike="noStrike" spc="-120">
                <a:solidFill>
                  <a:srgbClr val="FFFFFF"/>
                </a:solidFill>
                <a:latin typeface="Calibri Light"/>
              </a:rPr>
              <a:t>Onde posso publicar?</a:t>
            </a:r>
            <a:endParaRPr lang="en-US" sz="40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92" name="Imagem 27"/>
          <p:cNvPicPr/>
          <p:nvPr/>
        </p:nvPicPr>
        <p:blipFill>
          <a:blip r:embed="rId2"/>
          <a:stretch/>
        </p:blipFill>
        <p:spPr>
          <a:xfrm>
            <a:off x="633960" y="2523600"/>
            <a:ext cx="6278040" cy="1820520"/>
          </a:xfrm>
          <a:prstGeom prst="rect">
            <a:avLst/>
          </a:prstGeom>
          <a:ln>
            <a:noFill/>
          </a:ln>
        </p:spPr>
      </p:pic>
      <p:sp>
        <p:nvSpPr>
          <p:cNvPr id="293" name="TextShape 3"/>
          <p:cNvSpPr txBox="1"/>
          <p:nvPr/>
        </p:nvSpPr>
        <p:spPr>
          <a:xfrm>
            <a:off x="8173080" y="2419920"/>
            <a:ext cx="3401280" cy="335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Precisamos de um servidor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https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, para isso podemos utilizar a plataforma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firebase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da </a:t>
            </a:r>
            <a:r>
              <a:rPr lang="en-US" sz="1800" b="1" i="1" strike="noStrike" spc="-1">
                <a:solidFill>
                  <a:srgbClr val="FFFFFF"/>
                </a:solidFill>
                <a:latin typeface="Segoe UI"/>
              </a:rPr>
              <a:t>google</a:t>
            </a: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 como exemplo. 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301"/>
              </a:spcBef>
            </a:pP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FFFFFF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FFFFFF"/>
                </a:solidFill>
                <a:latin typeface="Segoe UI"/>
              </a:rPr>
              <a:t>Além de ser gratuito, é muito simples de ser utilizado!</a:t>
            </a:r>
            <a:endParaRPr lang="en-US" sz="18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Quais frameworks utilizar?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438158" y="5842661"/>
            <a:ext cx="10991482" cy="669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9500"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2400" b="0" strike="noStrike" spc="-1" dirty="0">
                <a:solidFill>
                  <a:srgbClr val="262626"/>
                </a:solidFill>
                <a:latin typeface="Segoe UI"/>
              </a:rPr>
              <a:t>Fonte: https://blog.ionicframework.com/how-to-make-pwas-with-ionic/</a:t>
            </a:r>
            <a:endParaRPr lang="en-US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819000" y="2381758"/>
            <a:ext cx="5842800" cy="27677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2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Você pode aproveitar seu tempo utilizando frameworks que já possuem um ecossistema preparado para um </a:t>
            </a:r>
            <a:r>
              <a:rPr lang="pt-BR" sz="2400" b="1" i="1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P.W.A.</a:t>
            </a: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A8B97F"/>
              </a:buClr>
              <a:buSzPct val="85000"/>
              <a:buFont typeface="Wingdings" charset="2"/>
              <a:buChar char=""/>
            </a:pPr>
            <a:r>
              <a:rPr lang="pt-BR" sz="2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Irei recomendar o uso do </a:t>
            </a:r>
            <a:r>
              <a:rPr lang="pt-BR" sz="2400" b="1" i="1" strike="noStrike" spc="-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400" b="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Uma imagem contendo interior, pessoa, parede, mesa&#10;&#10;Descrição gerada automaticamente">
            <a:extLst>
              <a:ext uri="{FF2B5EF4-FFF2-40B4-BE49-F238E27FC236}">
                <a16:creationId xmlns:a16="http://schemas.microsoft.com/office/drawing/2014/main" id="{1FC9FEB9-A152-4614-B9B8-124D715E8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90" y="2157480"/>
            <a:ext cx="4743450" cy="247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TextShape 3"/>
          <p:cNvSpPr txBox="1"/>
          <p:nvPr/>
        </p:nvSpPr>
        <p:spPr>
          <a:xfrm>
            <a:off x="4566240" y="1067400"/>
            <a:ext cx="5830200" cy="4722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b="0" strike="noStrike" spc="-120">
                <a:solidFill>
                  <a:srgbClr val="FFFFFF"/>
                </a:solidFill>
                <a:latin typeface="Calibri Light"/>
              </a:rPr>
              <a:t>Dúvidas?</a:t>
            </a:r>
            <a:endParaRPr lang="en-US" sz="7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5"/>
          <p:cNvSpPr/>
          <p:nvPr/>
        </p:nvSpPr>
        <p:spPr>
          <a:xfrm>
            <a:off x="0" y="0"/>
            <a:ext cx="64296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6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>
                <a:solidFill>
                  <a:srgbClr val="50B4C8"/>
                </a:solidFill>
                <a:latin typeface="Calibri Light"/>
              </a:rPr>
              <a:t>Muito Obrigado!</a:t>
            </a:r>
            <a:endParaRPr lang="en-US" sz="5400" b="0" strike="noStrike" spc="-1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306" name="Espaço Reservado para Conteúdo 6"/>
          <p:cNvPicPr/>
          <p:nvPr/>
        </p:nvPicPr>
        <p:blipFill>
          <a:blip r:embed="rId2"/>
          <a:stretch/>
        </p:blipFill>
        <p:spPr>
          <a:xfrm>
            <a:off x="420840" y="1833120"/>
            <a:ext cx="5120640" cy="440136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1066680" y="2322720"/>
            <a:ext cx="10058040" cy="40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308" name="Imagem 8"/>
          <p:cNvPicPr/>
          <p:nvPr/>
        </p:nvPicPr>
        <p:blipFill>
          <a:blip r:embed="rId3"/>
          <a:stretch/>
        </p:blipFill>
        <p:spPr>
          <a:xfrm>
            <a:off x="5541840" y="2322720"/>
            <a:ext cx="6466680" cy="363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Questions!</a:t>
            </a:r>
            <a:endParaRPr lang="en-US" sz="5400" b="0" strike="noStrike" spc="-1" dirty="0">
              <a:solidFill>
                <a:schemeClr val="accent1"/>
              </a:solidFill>
              <a:latin typeface="Calibri Ligh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500"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8000" b="0" strike="noStrike" spc="-1" dirty="0" err="1">
                <a:solidFill>
                  <a:srgbClr val="262626"/>
                </a:solidFill>
                <a:latin typeface="Segoe UI"/>
              </a:rPr>
              <a:t>Quanto</a:t>
            </a:r>
            <a:r>
              <a:rPr lang="en-US" sz="8000" b="0" strike="noStrike" spc="-1" dirty="0">
                <a:solidFill>
                  <a:srgbClr val="262626"/>
                </a:solidFill>
                <a:latin typeface="Segoe UI"/>
              </a:rPr>
              <a:t> tempo </a:t>
            </a:r>
            <a:r>
              <a:rPr lang="en-US" sz="8000" b="0" strike="noStrike" spc="-1" dirty="0" err="1">
                <a:solidFill>
                  <a:srgbClr val="262626"/>
                </a:solidFill>
                <a:latin typeface="Segoe UI"/>
              </a:rPr>
              <a:t>demora</a:t>
            </a:r>
            <a:r>
              <a:rPr lang="en-US" sz="8000" b="0" strike="noStrike" spc="-1" dirty="0">
                <a:solidFill>
                  <a:srgbClr val="262626"/>
                </a:solidFill>
                <a:latin typeface="Segoe UI"/>
              </a:rPr>
              <a:t> para </a:t>
            </a:r>
            <a:r>
              <a:rPr lang="en-US" sz="8000" b="0" strike="noStrike" spc="-1" dirty="0" err="1">
                <a:solidFill>
                  <a:srgbClr val="262626"/>
                </a:solidFill>
                <a:latin typeface="Segoe UI"/>
              </a:rPr>
              <a:t>baixar</a:t>
            </a:r>
            <a:r>
              <a:rPr lang="en-US" sz="8000" b="0" strike="noStrike" spc="-1" dirty="0">
                <a:solidFill>
                  <a:srgbClr val="262626"/>
                </a:solidFill>
                <a:latin typeface="Segoe UI"/>
              </a:rPr>
              <a:t> e </a:t>
            </a:r>
            <a:r>
              <a:rPr lang="en-US" sz="8000" b="0" strike="noStrike" spc="-1" dirty="0" err="1">
                <a:solidFill>
                  <a:srgbClr val="262626"/>
                </a:solidFill>
                <a:latin typeface="Segoe UI"/>
              </a:rPr>
              <a:t>instalar</a:t>
            </a:r>
            <a:r>
              <a:rPr lang="en-US" sz="8000" b="0" strike="noStrike" spc="-1" dirty="0">
                <a:solidFill>
                  <a:srgbClr val="262626"/>
                </a:solidFill>
                <a:latin typeface="Segoe UI"/>
              </a:rPr>
              <a:t> um app?</a:t>
            </a:r>
            <a:endParaRPr lang="en-US" sz="80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E6CA04-87A7-498E-B0E3-D1AD23BAC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" y="4246200"/>
            <a:ext cx="1620821" cy="2478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TextShape 3"/>
          <p:cNvSpPr txBox="1"/>
          <p:nvPr/>
        </p:nvSpPr>
        <p:spPr>
          <a:xfrm>
            <a:off x="657360" y="996480"/>
            <a:ext cx="3060720" cy="4879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 b="0" strike="noStrike" spc="-120">
                <a:solidFill>
                  <a:srgbClr val="FFFFFF"/>
                </a:solidFill>
                <a:latin typeface="Calibri Light"/>
              </a:rPr>
              <a:t>Mais conhecimento</a:t>
            </a:r>
            <a:endParaRPr lang="en-US" sz="41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3" name="TextShape 5"/>
          <p:cNvSpPr txBox="1"/>
          <p:nvPr/>
        </p:nvSpPr>
        <p:spPr>
          <a:xfrm>
            <a:off x="4702680" y="996480"/>
            <a:ext cx="6727320" cy="48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2"/>
              </a:rPr>
              <a:t>https://blog.minnisell.com/mas-afinal-de-contas-o-que-%C3%A9-um-progressive-web-app-8cd727a8fe46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3"/>
              </a:rPr>
              <a:t>https://pwa.rocks/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4"/>
              </a:rPr>
              <a:t>https://vizir.com.br/2017/08/o-que-e-pwa-progressive-web-app-porque-isso-pode-aumentar-seus-resultados-mobile/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5"/>
              </a:rPr>
              <a:t>https://blog.ionicframework.com/what-is-a-progressive-web-app/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6"/>
              </a:rPr>
              <a:t>https://www.recode.net/2016/6/8/11883518/app-boom-over-snapchat-uber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7"/>
              </a:rPr>
              <a:t>https://tableless.com.br/introducao-aos-progressive-web-apps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8"/>
              </a:rPr>
              <a:t>https://platform-status.mozilla.org/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9"/>
              </a:rPr>
              <a:t>https://developers.google.com/web/fundamentals/primers/service-workers/?hl=pt-br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0"/>
              </a:rPr>
              <a:t>https://www.pwastats.com/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1"/>
              </a:rPr>
              <a:t>https://www.windowsteam.com.br/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  <a:p>
            <a:pPr marL="91440" indent="-91080">
              <a:lnSpc>
                <a:spcPct val="85000"/>
              </a:lnSpc>
              <a:spcBef>
                <a:spcPts val="1301"/>
              </a:spcBef>
              <a:buClr>
                <a:srgbClr val="000000"/>
              </a:buClr>
              <a:buFont typeface="Arial"/>
              <a:buChar char=" "/>
            </a:pPr>
            <a:r>
              <a:rPr lang="en-US" sz="1500" b="0" u="sng" strike="noStrike" spc="-1">
                <a:solidFill>
                  <a:srgbClr val="2370CD"/>
                </a:solidFill>
                <a:uFillTx/>
                <a:latin typeface="Segoe UI"/>
                <a:hlinkClick r:id="rId12"/>
              </a:rPr>
              <a:t>https://mofluid.com/blog/10-best-progressive-web-apps/</a:t>
            </a:r>
            <a:endParaRPr lang="en-US" sz="15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Questions</a:t>
            </a:r>
            <a:r>
              <a:rPr lang="en-US" sz="5400" b="0" strike="noStrike" spc="-120" dirty="0">
                <a:solidFill>
                  <a:srgbClr val="50B4C8"/>
                </a:solidFill>
                <a:latin typeface="Calibri Light"/>
              </a:rPr>
              <a:t>!</a:t>
            </a:r>
            <a:endParaRPr lang="en-US" sz="54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069920" y="2320560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6600" b="0" strike="noStrike" spc="-1">
                <a:solidFill>
                  <a:srgbClr val="262626"/>
                </a:solidFill>
                <a:latin typeface="Segoe UI"/>
              </a:rPr>
              <a:t>Qual é a diferença entre um app e um site?</a:t>
            </a:r>
            <a:endParaRPr lang="en-US" sz="6600" b="0" strike="noStrike" spc="-1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, parede, homem, interior&#10;&#10;Descrição gerada automaticamente">
            <a:extLst>
              <a:ext uri="{FF2B5EF4-FFF2-40B4-BE49-F238E27FC236}">
                <a16:creationId xmlns:a16="http://schemas.microsoft.com/office/drawing/2014/main" id="{42D0ED22-457E-44D2-AC47-A52EF889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1" y="4155777"/>
            <a:ext cx="3309861" cy="2482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57360" y="499680"/>
            <a:ext cx="10772280" cy="1657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strike="noStrike" spc="-120" dirty="0">
                <a:solidFill>
                  <a:schemeClr val="accent1"/>
                </a:solidFill>
                <a:latin typeface="Calibri Light"/>
              </a:rPr>
              <a:t>Questions</a:t>
            </a:r>
            <a:r>
              <a:rPr lang="en-US" sz="5400" b="0" strike="noStrike" spc="-120" dirty="0">
                <a:solidFill>
                  <a:srgbClr val="50B4C8"/>
                </a:solidFill>
                <a:latin typeface="Calibri Light"/>
              </a:rPr>
              <a:t>!</a:t>
            </a:r>
            <a:endParaRPr lang="en-US" sz="5400" b="0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066980" y="1780184"/>
            <a:ext cx="10058040" cy="3851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indent="-91080" algn="ctr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Como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você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imagina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daqui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alguns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anos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os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 apps </a:t>
            </a:r>
            <a:r>
              <a:rPr lang="en-US" sz="7200" b="0" strike="noStrike" spc="-1" dirty="0" err="1">
                <a:solidFill>
                  <a:srgbClr val="262626"/>
                </a:solidFill>
                <a:latin typeface="Segoe UI"/>
              </a:rPr>
              <a:t>atuais</a:t>
            </a:r>
            <a:r>
              <a:rPr lang="en-US" sz="7200" b="0" strike="noStrike" spc="-1" dirty="0">
                <a:solidFill>
                  <a:srgbClr val="262626"/>
                </a:solidFill>
                <a:latin typeface="Segoe UI"/>
              </a:rPr>
              <a:t>?</a:t>
            </a:r>
            <a:endParaRPr lang="en-US" sz="72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pic>
        <p:nvPicPr>
          <p:cNvPr id="3" name="Imagem 2" descr="Uma imagem contendo pessoa, interior, gravata, olhando&#10;&#10;Descrição gerada automaticamente">
            <a:extLst>
              <a:ext uri="{FF2B5EF4-FFF2-40B4-BE49-F238E27FC236}">
                <a16:creationId xmlns:a16="http://schemas.microsoft.com/office/drawing/2014/main" id="{D7D664E2-A3B2-480E-9EA6-ECA5C4A0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5" y="4666469"/>
            <a:ext cx="3493669" cy="2060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43320" y="643320"/>
            <a:ext cx="4010400" cy="557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806040" y="809280"/>
            <a:ext cx="3684600" cy="5239080"/>
          </a:xfrm>
          <a:prstGeom prst="rect">
            <a:avLst/>
          </a:prstGeom>
          <a:noFill/>
          <a:ln>
            <a:solidFill>
              <a:srgbClr val="FFFFFF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TextShape 3"/>
          <p:cNvSpPr txBox="1"/>
          <p:nvPr/>
        </p:nvSpPr>
        <p:spPr>
          <a:xfrm>
            <a:off x="961200" y="1031760"/>
            <a:ext cx="3368160" cy="4844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Um </a:t>
            </a:r>
            <a:r>
              <a:rPr lang="en-US" sz="5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pouco</a:t>
            </a:r>
            <a:r>
              <a:rPr lang="en-US" sz="5400" b="0" strike="noStrike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5400" b="0" strike="noStrike" spc="-12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história</a:t>
            </a:r>
            <a:endParaRPr lang="en-US" sz="5400" b="0" strike="noStrike" spc="-12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algn="ctr">
              <a:lnSpc>
                <a:spcPct val="85000"/>
              </a:lnSpc>
            </a:pPr>
            <a:r>
              <a:rPr lang="en-US" sz="5400" spc="-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dos S.O.</a:t>
            </a:r>
            <a:endParaRPr lang="en-US" sz="54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pic>
        <p:nvPicPr>
          <p:cNvPr id="117" name="Imagem 116"/>
          <p:cNvPicPr/>
          <p:nvPr/>
        </p:nvPicPr>
        <p:blipFill>
          <a:blip r:embed="rId2"/>
          <a:stretch/>
        </p:blipFill>
        <p:spPr>
          <a:xfrm>
            <a:off x="5118694" y="643320"/>
            <a:ext cx="6429985" cy="557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2462</Words>
  <Application>Microsoft Office PowerPoint</Application>
  <PresentationFormat>Widescreen</PresentationFormat>
  <Paragraphs>390</Paragraphs>
  <Slides>60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60</vt:i4>
      </vt:variant>
    </vt:vector>
  </HeadingPairs>
  <TitlesOfParts>
    <vt:vector size="72" baseType="lpstr">
      <vt:lpstr>Arial</vt:lpstr>
      <vt:lpstr>Calibri</vt:lpstr>
      <vt:lpstr>Calibri Light</vt:lpstr>
      <vt:lpstr>Segoe ui</vt:lpstr>
      <vt:lpstr>Segoe ui</vt:lpstr>
      <vt:lpstr>Times New Roman</vt:lpstr>
      <vt:lpstr>Wingdings</vt:lpstr>
      <vt:lpstr>Wingdings 2</vt:lpstr>
      <vt:lpstr>HDOfficeLightV0</vt:lpstr>
      <vt:lpstr>1_HDOfficeLightV0</vt:lpstr>
      <vt:lpstr>2_HDOfficeLightV0</vt:lpstr>
      <vt:lpstr>3_HDOfficeLightV0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Carlos</dc:creator>
  <cp:lastModifiedBy>Antonio Carlos</cp:lastModifiedBy>
  <cp:revision>2</cp:revision>
  <dcterms:created xsi:type="dcterms:W3CDTF">2019-04-27T14:11:01Z</dcterms:created>
  <dcterms:modified xsi:type="dcterms:W3CDTF">2019-04-27T14:14:52Z</dcterms:modified>
</cp:coreProperties>
</file>